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96" r:id="rId4"/>
    <p:sldId id="284" r:id="rId5"/>
    <p:sldId id="286" r:id="rId6"/>
    <p:sldId id="287" r:id="rId7"/>
    <p:sldId id="259" r:id="rId8"/>
    <p:sldId id="260" r:id="rId9"/>
    <p:sldId id="297" r:id="rId10"/>
    <p:sldId id="293" r:id="rId11"/>
    <p:sldId id="262" r:id="rId12"/>
    <p:sldId id="288" r:id="rId13"/>
    <p:sldId id="289" r:id="rId14"/>
    <p:sldId id="270" r:id="rId15"/>
    <p:sldId id="272" r:id="rId16"/>
    <p:sldId id="274" r:id="rId17"/>
    <p:sldId id="275" r:id="rId18"/>
    <p:sldId id="276" r:id="rId19"/>
    <p:sldId id="277" r:id="rId20"/>
    <p:sldId id="279" r:id="rId21"/>
    <p:sldId id="280" r:id="rId22"/>
    <p:sldId id="282" r:id="rId23"/>
    <p:sldId id="291" r:id="rId24"/>
    <p:sldId id="292" r:id="rId25"/>
    <p:sldId id="290" r:id="rId26"/>
    <p:sldId id="295" r:id="rId27"/>
    <p:sldId id="29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7" autoAdjust="0"/>
    <p:restoredTop sz="94322" autoAdjust="0"/>
  </p:normalViewPr>
  <p:slideViewPr>
    <p:cSldViewPr snapToGrid="0">
      <p:cViewPr varScale="1">
        <p:scale>
          <a:sx n="73" d="100"/>
          <a:sy n="73" d="100"/>
        </p:scale>
        <p:origin x="67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CEFF47-1C2E-4882-B75C-F5860814281A}" type="datetimeFigureOut">
              <a:rPr lang="zh-CN" altLang="en-US" smtClean="0"/>
              <a:t>2017/2/28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283DD4-FD14-452F-8CC0-0572820112B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事件一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：某高校学生感染肺结核隐瞒不报，结果导致多人被感染，引发全校恐慌。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事件二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：校园裸贷，女大学生用裸照贷款，违约无法偿还时，放贷人以公开裸照要挟逼迫，给学校和学生造成极大伤害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0" b="1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事件三</a:t>
            </a:r>
            <a:r>
              <a:rPr lang="zh-CN" altLang="en-US" sz="1000" kern="1200" dirty="0" smtClean="0">
                <a:solidFill>
                  <a:schemeClr val="tx1"/>
                </a:solidFill>
                <a:latin typeface="+mj-ea"/>
                <a:ea typeface="+mn-ea"/>
                <a:cs typeface="+mn-cs"/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某企业核心员工不满现有待遇，在网上找到下家后，直接提出离职，企业措手不及，造成重要人才流失。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83DD4-FD14-452F-8CC0-0572820112B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265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83DD4-FD14-452F-8CC0-0572820112B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2449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83DD4-FD14-452F-8CC0-0572820112B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480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83DD4-FD14-452F-8CC0-0572820112B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4389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83DD4-FD14-452F-8CC0-0572820112B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8490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83DD4-FD14-452F-8CC0-0572820112B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494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深圳、广州、重庆等地相继出台规范校园网贷业务通知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83DD4-FD14-452F-8CC0-0572820112B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9377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剔除影响，比如广告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283DD4-FD14-452F-8CC0-0572820112B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443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C512320-A733-4228-860C-042C0B2061A6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6CFCB5F-8E9F-42C5-A98F-995444E241B3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905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73E5288A-A155-44CB-AD00-7DCA7B12153C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2D6DB44-826F-4CE5-9A89-857236F10B50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257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54B6556-4C30-4048-835A-AA0AF596A9F4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C69E172-7CFB-4BCB-91B4-54CD3C94B722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275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CCB70BC-BDD2-4556-9F16-3BD9C9B3102A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C48132C-5B45-4DE0-AE35-CEC870EA0079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738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FBE17AE-8EF0-414E-BE77-319D5F8C4AD2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9883A07-4C24-429D-82FC-1581B4F8CBB8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1338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6A7D926-2801-4F53-8042-5649CED62446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7319038-3FA2-4C4E-8D80-645D6FF2C4C7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65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27C6F58-DBE5-48BD-A6A0-515B84183650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23B26B69-7F90-43F1-9F79-11EE963253F6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7979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091D6B1-A8CE-45A4-9055-7AD374E74A56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4E3F989-C7AA-4E24-BE48-B80E34D1AA25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6731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C195F9F9-DD65-4D59-B268-22474375473F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86647489-E641-453E-90C3-B8892B229A09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256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03198D8C-20ED-450C-B0AA-7376208BA09F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605D509A-2838-4CBE-9756-5D243765177F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6669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5A5BB3D0-213F-497E-9BA0-8325324A24A2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64DF5F9-14A5-4070-9319-CF210F8CE331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9710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A775F50-8D58-473A-9C27-F880CA6EFB63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EFBC2038-02B7-4FBE-B407-C6B93A7B07F8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50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>
            <a:lum/>
          </a:blip>
          <a:srcRect/>
          <a:tile tx="-48260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smtClean="0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 smtClean="0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 smtClean="0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 smtClean="0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 smtClean="0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4846ABAE-206F-46EA-99FC-F6EBB7526294}" type="datetime1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356350"/>
            <a:ext cx="3860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356350"/>
            <a:ext cx="284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600">
                <a:solidFill>
                  <a:srgbClr val="FFFFFF"/>
                </a:solidFill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3640A405-4226-46A3-826E-2C097BA23571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‹#›</a:t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621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/>
  <p:txStyles>
    <p:titleStyle>
      <a:lvl1pPr marL="1219200" indent="-1219200" algn="l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+mj-lt"/>
          <a:ea typeface="+mj-ea"/>
          <a:cs typeface="+mj-cs"/>
          <a:sym typeface="Calibri" panose="020F0502020204030204" pitchFamily="34" charset="0"/>
        </a:defRPr>
      </a:lvl1pPr>
      <a:lvl2pPr marL="1219200" indent="-1219200" algn="l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Franklin Gothic Medium" pitchFamily="34" charset="0"/>
          <a:ea typeface="微软雅黑" pitchFamily="34" charset="-122"/>
          <a:sym typeface="Calibri" panose="020F0502020204030204" pitchFamily="34" charset="0"/>
        </a:defRPr>
      </a:lvl2pPr>
      <a:lvl3pPr marL="1219200" indent="-1219200" algn="l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Franklin Gothic Medium" pitchFamily="34" charset="0"/>
          <a:ea typeface="微软雅黑" pitchFamily="34" charset="-122"/>
          <a:sym typeface="Calibri" panose="020F0502020204030204" pitchFamily="34" charset="0"/>
        </a:defRPr>
      </a:lvl3pPr>
      <a:lvl4pPr marL="1219200" indent="-1219200" algn="l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Franklin Gothic Medium" pitchFamily="34" charset="0"/>
          <a:ea typeface="微软雅黑" pitchFamily="34" charset="-122"/>
          <a:sym typeface="Calibri" panose="020F0502020204030204" pitchFamily="34" charset="0"/>
        </a:defRPr>
      </a:lvl4pPr>
      <a:lvl5pPr marL="1219200" indent="-1219200" algn="l" rtl="0" eaLnBrk="0" fontAlgn="base" hangingPunct="0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Franklin Gothic Medium" pitchFamily="34" charset="0"/>
          <a:ea typeface="微软雅黑" pitchFamily="34" charset="-122"/>
          <a:sym typeface="Calibri" panose="020F0502020204030204" pitchFamily="34" charset="0"/>
        </a:defRPr>
      </a:lvl5pPr>
      <a:lvl6pPr marL="1676400" indent="-1219200" algn="l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微软雅黑" pitchFamily="34" charset="-122"/>
          <a:sym typeface="Calibri" pitchFamily="34" charset="0"/>
        </a:defRPr>
      </a:lvl6pPr>
      <a:lvl7pPr marL="2133600" indent="-1219200" algn="l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微软雅黑" pitchFamily="34" charset="-122"/>
          <a:sym typeface="Calibri" pitchFamily="34" charset="0"/>
        </a:defRPr>
      </a:lvl7pPr>
      <a:lvl8pPr marL="2590800" indent="-1219200" algn="l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微软雅黑" pitchFamily="34" charset="-122"/>
          <a:sym typeface="Calibri" pitchFamily="34" charset="0"/>
        </a:defRPr>
      </a:lvl8pPr>
      <a:lvl9pPr marL="3048000" indent="-1219200" algn="l" rtl="0" fontAlgn="base">
        <a:spcBef>
          <a:spcPct val="0"/>
        </a:spcBef>
        <a:spcAft>
          <a:spcPct val="0"/>
        </a:spcAft>
        <a:defRPr sz="5800">
          <a:solidFill>
            <a:schemeClr val="tx1"/>
          </a:solidFill>
          <a:latin typeface="Calibri" pitchFamily="34" charset="0"/>
          <a:ea typeface="微软雅黑" pitchFamily="34" charset="-122"/>
          <a:sym typeface="Calibri" pitchFamily="34" charset="0"/>
        </a:defRPr>
      </a:lvl9pPr>
    </p:titleStyle>
    <p:bodyStyle>
      <a:lvl1pPr marL="457200" indent="-457200" algn="l" defTabSz="1219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990600" indent="-381000" algn="l" defTabSz="1219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524000" indent="-304800" algn="l" defTabSz="1219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2133600" indent="-304800" algn="l" defTabSz="1219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743200" indent="-304800" algn="l" defTabSz="1219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3200400" indent="-304800" algn="l" defTabSz="1219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3657600" indent="-304800" algn="l" defTabSz="1219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4114800" indent="-304800" algn="l" defTabSz="1219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4572000" indent="-304800" algn="l" defTabSz="1219200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6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C:\Users\hdy\Desktop\PPT首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 r="986" b="264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5332592"/>
            <a:ext cx="8534400" cy="876300"/>
          </a:xfrm>
        </p:spPr>
        <p:txBody>
          <a:bodyPr/>
          <a:lstStyle/>
          <a:p>
            <a:pPr marL="457200" indent="-457200" eaLnBrk="1" hangingPunct="1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让数据更有价值</a:t>
            </a:r>
            <a:endParaRPr lang="zh-CN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85497"/>
            <a:ext cx="5737545" cy="832389"/>
          </a:xfrm>
          <a:prstGeom prst="rect">
            <a:avLst/>
          </a:prstGeom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14400" y="2649371"/>
            <a:ext cx="10363200" cy="1820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1219200" indent="-1219200" algn="l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anose="020F0502020204030204" pitchFamily="34" charset="0"/>
              </a:defRPr>
            </a:lvl1pPr>
            <a:lvl2pPr marL="1219200" indent="-1219200" algn="l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  <a:sym typeface="Calibri" panose="020F0502020204030204" pitchFamily="34" charset="0"/>
              </a:defRPr>
            </a:lvl2pPr>
            <a:lvl3pPr marL="1219200" indent="-1219200" algn="l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  <a:sym typeface="Calibri" panose="020F0502020204030204" pitchFamily="34" charset="0"/>
              </a:defRPr>
            </a:lvl3pPr>
            <a:lvl4pPr marL="1219200" indent="-1219200" algn="l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  <a:sym typeface="Calibri" panose="020F0502020204030204" pitchFamily="34" charset="0"/>
              </a:defRPr>
            </a:lvl4pPr>
            <a:lvl5pPr marL="1219200" indent="-1219200" algn="l" rtl="0" eaLnBrk="0" fontAlgn="base" hangingPunct="0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Franklin Gothic Medium" pitchFamily="34" charset="0"/>
                <a:ea typeface="微软雅黑" pitchFamily="34" charset="-122"/>
                <a:sym typeface="Calibri" panose="020F0502020204030204" pitchFamily="34" charset="0"/>
              </a:defRPr>
            </a:lvl5pPr>
            <a:lvl6pPr marL="1676400" indent="-1219200" algn="l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6pPr>
            <a:lvl7pPr marL="2133600" indent="-1219200" algn="l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7pPr>
            <a:lvl8pPr marL="2590800" indent="-1219200" algn="l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8pPr>
            <a:lvl9pPr marL="3048000" indent="-1219200" algn="l" rtl="0" fontAlgn="base">
              <a:spcBef>
                <a:spcPct val="0"/>
              </a:spcBef>
              <a:spcAft>
                <a:spcPct val="0"/>
              </a:spcAft>
              <a:defRPr sz="5800">
                <a:solidFill>
                  <a:schemeClr val="tx1"/>
                </a:solidFill>
                <a:latin typeface="Calibri" pitchFamily="34" charset="0"/>
                <a:ea typeface="微软雅黑" pitchFamily="34" charset="-122"/>
                <a:sym typeface="Calibri" pitchFamily="34" charset="0"/>
              </a:defRPr>
            </a:lvl9pPr>
          </a:lstStyle>
          <a:p>
            <a:pPr marL="0" indent="0" algn="ctr" eaLnBrk="1" hangingPunct="1"/>
            <a:r>
              <a:rPr lang="zh-CN" altLang="en-US" sz="5400" kern="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深信服行为</a:t>
            </a:r>
            <a:r>
              <a:rPr lang="zh-CN" altLang="en-US" sz="5400" kern="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感知系统</a:t>
            </a:r>
            <a:r>
              <a:rPr lang="en-US" altLang="zh-CN" sz="5400" kern="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BA</a:t>
            </a:r>
          </a:p>
          <a:p>
            <a:pPr marL="0" indent="0" algn="ctr" eaLnBrk="1" hangingPunct="1"/>
            <a:endParaRPr lang="en-US" altLang="zh-CN" sz="3200" kern="0" dirty="0" smtClean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 algn="ctr" eaLnBrk="1" hangingPunct="1"/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上网行为</a:t>
            </a:r>
            <a:r>
              <a:rPr lang="zh-CN" altLang="en-US" sz="3200" kern="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产品</a:t>
            </a: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3200" kern="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颠覆创新</a:t>
            </a:r>
            <a:endParaRPr lang="en-US" altLang="zh-CN" sz="3200" kern="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 algn="ctr" eaLnBrk="1" hangingPunct="1"/>
            <a:endParaRPr lang="zh-CN" altLang="zh-CN" sz="2800" kern="0" dirty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indent="0" algn="ctr" eaLnBrk="1" hangingPunct="1"/>
            <a:endParaRPr lang="en-US" altLang="zh-CN" sz="4800" kern="0" dirty="0" smtClean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949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96" name="标题 2"/>
          <p:cNvSpPr>
            <a:spLocks noGrp="1" noChangeArrowheads="1"/>
          </p:cNvSpPr>
          <p:nvPr>
            <p:ph type="title" idx="4294967295"/>
          </p:nvPr>
        </p:nvSpPr>
        <p:spPr>
          <a:xfrm>
            <a:off x="912813" y="195263"/>
            <a:ext cx="4903787" cy="709612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046" tIns="36023" rIns="72046" bIns="36023"/>
          <a:lstStyle/>
          <a:p>
            <a:pPr eaLnBrk="1" hangingPunct="1"/>
            <a:r>
              <a:rPr lang="zh-CN" altLang="en-US" sz="32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行为感知系统的架构</a:t>
            </a:r>
            <a:endParaRPr lang="zh-CN" altLang="zh-CN" sz="3200" dirty="0" smtClean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70263" y="1410789"/>
            <a:ext cx="11338560" cy="4950822"/>
            <a:chOff x="431868" y="666206"/>
            <a:chExt cx="11338560" cy="4950822"/>
          </a:xfrm>
        </p:grpSpPr>
        <p:sp>
          <p:nvSpPr>
            <p:cNvPr id="70" name="矩形 69"/>
            <p:cNvSpPr/>
            <p:nvPr/>
          </p:nvSpPr>
          <p:spPr>
            <a:xfrm>
              <a:off x="431868" y="666206"/>
              <a:ext cx="11338560" cy="4950822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568648" y="866089"/>
              <a:ext cx="11047091" cy="4571228"/>
              <a:chOff x="568648" y="866089"/>
              <a:chExt cx="11047091" cy="4571228"/>
            </a:xfrm>
          </p:grpSpPr>
          <p:sp>
            <p:nvSpPr>
              <p:cNvPr id="72" name="圆角矩形 71"/>
              <p:cNvSpPr/>
              <p:nvPr/>
            </p:nvSpPr>
            <p:spPr>
              <a:xfrm>
                <a:off x="568648" y="2429692"/>
                <a:ext cx="1625913" cy="1272540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lIns="36000" rIns="36000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行为感知系统核心组件</a:t>
                </a: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568649" y="1656378"/>
                <a:ext cx="1625912" cy="562518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客户价值</a:t>
                </a: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2573384" y="1672344"/>
                <a:ext cx="9042354" cy="561020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每个行为感知应用帮助用户解决一个业务问题</a:t>
                </a: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568649" y="866089"/>
                <a:ext cx="1625912" cy="581294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愿景</a:t>
                </a: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2586446" y="881743"/>
                <a:ext cx="9029292" cy="581295"/>
              </a:xfrm>
              <a:prstGeom prst="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让数据更有价值</a:t>
                </a:r>
              </a:p>
            </p:txBody>
          </p:sp>
          <p:sp>
            <p:nvSpPr>
              <p:cNvPr id="77" name="上箭头 76"/>
              <p:cNvSpPr/>
              <p:nvPr/>
            </p:nvSpPr>
            <p:spPr>
              <a:xfrm>
                <a:off x="1277101" y="2229282"/>
                <a:ext cx="209003" cy="200841"/>
              </a:xfrm>
              <a:prstGeom prst="up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8" name="上箭头 77"/>
              <p:cNvSpPr/>
              <p:nvPr/>
            </p:nvSpPr>
            <p:spPr>
              <a:xfrm>
                <a:off x="1277305" y="1445583"/>
                <a:ext cx="209005" cy="187937"/>
              </a:xfrm>
              <a:prstGeom prst="up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2586446" y="2429690"/>
                <a:ext cx="9029292" cy="1272542"/>
              </a:xfrm>
              <a:prstGeom prst="rect">
                <a:avLst/>
              </a:prstGeom>
              <a:solidFill>
                <a:srgbClr val="70AD47"/>
              </a:solidFill>
              <a:ln w="12700" cap="flat" cmpd="sng" algn="ctr">
                <a:solidFill>
                  <a:srgbClr val="70AD47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0" name="圆角矩形 79"/>
              <p:cNvSpPr/>
              <p:nvPr/>
            </p:nvSpPr>
            <p:spPr>
              <a:xfrm>
                <a:off x="4256232" y="3098066"/>
                <a:ext cx="1825127" cy="399234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校园网贷分析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237461" y="2604195"/>
                <a:ext cx="1825127" cy="399234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全网上网态势</a:t>
                </a:r>
              </a:p>
            </p:txBody>
          </p:sp>
          <p:sp>
            <p:nvSpPr>
              <p:cNvPr id="82" name="圆角矩形 81"/>
              <p:cNvSpPr/>
              <p:nvPr/>
            </p:nvSpPr>
            <p:spPr>
              <a:xfrm>
                <a:off x="6402014" y="2616925"/>
                <a:ext cx="1852884" cy="399234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事件感知</a:t>
                </a: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6402014" y="3098066"/>
                <a:ext cx="1846761" cy="399234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沉迷网络分析</a:t>
                </a:r>
              </a:p>
            </p:txBody>
          </p:sp>
          <p:sp>
            <p:nvSpPr>
              <p:cNvPr id="84" name="圆角矩形 83"/>
              <p:cNvSpPr/>
              <p:nvPr/>
            </p:nvSpPr>
            <p:spPr>
              <a:xfrm>
                <a:off x="8658623" y="3101748"/>
                <a:ext cx="1825127" cy="399234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图书馆资源优化</a:t>
                </a:r>
              </a:p>
            </p:txBody>
          </p:sp>
          <p:sp>
            <p:nvSpPr>
              <p:cNvPr id="85" name="圆角矩形 84"/>
              <p:cNvSpPr/>
              <p:nvPr/>
            </p:nvSpPr>
            <p:spPr>
              <a:xfrm>
                <a:off x="8658623" y="2599916"/>
                <a:ext cx="1825127" cy="399234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在校生孕况分析</a:t>
                </a:r>
              </a:p>
            </p:txBody>
          </p:sp>
          <p:sp>
            <p:nvSpPr>
              <p:cNvPr id="86" name="圆角矩形 85"/>
              <p:cNvSpPr/>
              <p:nvPr/>
            </p:nvSpPr>
            <p:spPr>
              <a:xfrm>
                <a:off x="10623354" y="2599916"/>
                <a:ext cx="914006" cy="901066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持续开发</a:t>
                </a:r>
              </a:p>
            </p:txBody>
          </p:sp>
          <p:sp>
            <p:nvSpPr>
              <p:cNvPr id="87" name="圆角矩形 86"/>
              <p:cNvSpPr/>
              <p:nvPr/>
            </p:nvSpPr>
            <p:spPr>
              <a:xfrm>
                <a:off x="568648" y="3923342"/>
                <a:ext cx="1625913" cy="1513975"/>
              </a:xfrm>
              <a:prstGeom prst="roundRect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关键技术</a:t>
                </a:r>
              </a:p>
            </p:txBody>
          </p:sp>
          <p:sp>
            <p:nvSpPr>
              <p:cNvPr id="88" name="燕尾形 87"/>
              <p:cNvSpPr/>
              <p:nvPr/>
            </p:nvSpPr>
            <p:spPr>
              <a:xfrm>
                <a:off x="2181498" y="4751240"/>
                <a:ext cx="391886" cy="372457"/>
              </a:xfrm>
              <a:prstGeom prst="chevro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9" name="燕尾形 88"/>
              <p:cNvSpPr/>
              <p:nvPr/>
            </p:nvSpPr>
            <p:spPr>
              <a:xfrm>
                <a:off x="2181498" y="1016884"/>
                <a:ext cx="391886" cy="328613"/>
              </a:xfrm>
              <a:prstGeom prst="chevro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0" name="燕尾形 89"/>
              <p:cNvSpPr/>
              <p:nvPr/>
            </p:nvSpPr>
            <p:spPr>
              <a:xfrm>
                <a:off x="2181498" y="1788547"/>
                <a:ext cx="391886" cy="328613"/>
              </a:xfrm>
              <a:prstGeom prst="chevro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3027952" y="2574412"/>
                <a:ext cx="69531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</a:t>
                </a:r>
                <a:endParaRPr kumimoji="0" lang="en-US" altLang="zh-CN" sz="2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商店</a:t>
                </a:r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2586446" y="3926061"/>
                <a:ext cx="9029293" cy="1511255"/>
                <a:chOff x="2586446" y="4122006"/>
                <a:chExt cx="9029293" cy="1481959"/>
              </a:xfrm>
            </p:grpSpPr>
            <p:sp>
              <p:nvSpPr>
                <p:cNvPr id="96" name="矩形 95"/>
                <p:cNvSpPr/>
                <p:nvPr/>
              </p:nvSpPr>
              <p:spPr>
                <a:xfrm>
                  <a:off x="2586447" y="4122006"/>
                  <a:ext cx="4514646" cy="528062"/>
                </a:xfrm>
                <a:prstGeom prst="rect">
                  <a:avLst/>
                </a:prstGeom>
                <a:solidFill>
                  <a:srgbClr val="00B05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数据汇总：深信服、用户、第三方</a:t>
                  </a:r>
                  <a:endPara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grpSp>
              <p:nvGrpSpPr>
                <p:cNvPr id="97" name="组合 96"/>
                <p:cNvGrpSpPr/>
                <p:nvPr/>
              </p:nvGrpSpPr>
              <p:grpSpPr>
                <a:xfrm>
                  <a:off x="2586446" y="4651465"/>
                  <a:ext cx="9029292" cy="952500"/>
                  <a:chOff x="2586446" y="4794299"/>
                  <a:chExt cx="7053942" cy="840376"/>
                </a:xfrm>
              </p:grpSpPr>
              <p:sp>
                <p:nvSpPr>
                  <p:cNvPr id="99" name="矩形 98"/>
                  <p:cNvSpPr/>
                  <p:nvPr/>
                </p:nvSpPr>
                <p:spPr>
                  <a:xfrm>
                    <a:off x="2586446" y="4794299"/>
                    <a:ext cx="2351314" cy="840376"/>
                  </a:xfrm>
                  <a:prstGeom prst="rect">
                    <a:avLst/>
                  </a:prstGeom>
                  <a:solidFill>
                    <a:srgbClr val="4472C4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MapReduce</a:t>
                    </a:r>
                    <a:r>
                      <a: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框架</a:t>
                    </a:r>
                    <a:endParaRPr kumimoji="0" lang="en-US" altLang="zh-CN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可扩展的大数据集</a:t>
                    </a:r>
                  </a:p>
                </p:txBody>
              </p:sp>
              <p:sp>
                <p:nvSpPr>
                  <p:cNvPr id="100" name="矩形 99"/>
                  <p:cNvSpPr/>
                  <p:nvPr/>
                </p:nvSpPr>
                <p:spPr>
                  <a:xfrm>
                    <a:off x="4937760" y="4794299"/>
                    <a:ext cx="2351314" cy="840376"/>
                  </a:xfrm>
                  <a:prstGeom prst="rect">
                    <a:avLst/>
                  </a:prstGeom>
                  <a:solidFill>
                    <a:srgbClr val="FFC000"/>
                  </a:solidFill>
                  <a:ln w="12700" cap="flat" cmpd="sng" algn="ctr">
                    <a:solidFill>
                      <a:srgbClr val="FFC000">
                        <a:shade val="50000"/>
                      </a:srgbClr>
                    </a:solidFill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基</a:t>
                    </a: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Hadoop</a:t>
                    </a:r>
                    <a:r>
                      <a: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平台</a:t>
                    </a:r>
                    <a:endParaRPr kumimoji="0" lang="en-US" altLang="zh-CN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endParaRPr>
                  </a:p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TB</a:t>
                    </a:r>
                    <a:r>
                      <a: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数据秒级查询</a:t>
                    </a:r>
                  </a:p>
                </p:txBody>
              </p:sp>
              <p:sp>
                <p:nvSpPr>
                  <p:cNvPr id="101" name="矩形 100"/>
                  <p:cNvSpPr/>
                  <p:nvPr/>
                </p:nvSpPr>
                <p:spPr>
                  <a:xfrm>
                    <a:off x="7289074" y="4794299"/>
                    <a:ext cx="2351314" cy="840376"/>
                  </a:xfrm>
                  <a:prstGeom prst="rect">
                    <a:avLst/>
                  </a:prstGeom>
                  <a:solidFill>
                    <a:srgbClr val="ED7D3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rPr>
                      <a:t>非关系型数据库</a:t>
                    </a:r>
                  </a:p>
                </p:txBody>
              </p:sp>
            </p:grpSp>
            <p:sp>
              <p:nvSpPr>
                <p:cNvPr id="98" name="矩形 97"/>
                <p:cNvSpPr/>
                <p:nvPr/>
              </p:nvSpPr>
              <p:spPr>
                <a:xfrm>
                  <a:off x="7101093" y="4122006"/>
                  <a:ext cx="4514646" cy="528062"/>
                </a:xfrm>
                <a:prstGeom prst="rect">
                  <a:avLst/>
                </a:prstGeom>
                <a:solidFill>
                  <a:srgbClr val="FFC000">
                    <a:lumMod val="7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cs"/>
                    </a:rPr>
                    <a:t>建模分析</a:t>
                  </a:r>
                  <a:endPara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endParaRPr>
                </a:p>
              </p:txBody>
            </p:sp>
          </p:grpSp>
          <p:sp>
            <p:nvSpPr>
              <p:cNvPr id="93" name="上箭头 92"/>
              <p:cNvSpPr/>
              <p:nvPr/>
            </p:nvSpPr>
            <p:spPr>
              <a:xfrm>
                <a:off x="1277101" y="3722501"/>
                <a:ext cx="209003" cy="200841"/>
              </a:xfrm>
              <a:prstGeom prst="upArrow">
                <a:avLst/>
              </a:prstGeom>
              <a:solidFill>
                <a:srgbClr val="FFC000"/>
              </a:solidFill>
              <a:ln w="12700" cap="flat" cmpd="sng" algn="ctr">
                <a:solidFill>
                  <a:srgbClr val="FFC000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94" name="直接连接符 93"/>
              <p:cNvCxnSpPr/>
              <p:nvPr/>
            </p:nvCxnSpPr>
            <p:spPr>
              <a:xfrm>
                <a:off x="4102100" y="2429690"/>
                <a:ext cx="0" cy="1292811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/>
                </a:solidFill>
                <a:prstDash val="solid"/>
                <a:miter lim="800000"/>
              </a:ln>
              <a:effectLst/>
            </p:spPr>
          </p:cxnSp>
          <p:sp>
            <p:nvSpPr>
              <p:cNvPr id="95" name="燕尾形 94"/>
              <p:cNvSpPr/>
              <p:nvPr/>
            </p:nvSpPr>
            <p:spPr>
              <a:xfrm>
                <a:off x="2186657" y="3084375"/>
                <a:ext cx="391886" cy="261826"/>
              </a:xfrm>
              <a:prstGeom prst="chevron">
                <a:avLst/>
              </a:prstGeom>
              <a:solidFill>
                <a:srgbClr val="ED7D31"/>
              </a:solidFill>
              <a:ln w="12700" cap="flat" cmpd="sng" algn="ctr">
                <a:solidFill>
                  <a:srgbClr val="ED7D31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9873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标题 2"/>
          <p:cNvSpPr>
            <a:spLocks noGrp="1" noChangeArrowheads="1"/>
          </p:cNvSpPr>
          <p:nvPr>
            <p:ph type="title" idx="4294967295"/>
          </p:nvPr>
        </p:nvSpPr>
        <p:spPr>
          <a:xfrm>
            <a:off x="912813" y="195263"/>
            <a:ext cx="10972800" cy="709612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046" tIns="36023" rIns="72046" bIns="36023"/>
          <a:lstStyle/>
          <a:p>
            <a:pPr eaLnBrk="1" hangingPunct="1"/>
            <a:r>
              <a:rPr lang="zh-CN" altLang="en-US" sz="3200" dirty="0" smtClean="0">
                <a:solidFill>
                  <a:schemeClr val="bg1"/>
                </a:solidFill>
              </a:rPr>
              <a:t>核心组件</a:t>
            </a:r>
            <a:r>
              <a:rPr lang="en-US" altLang="zh-CN" sz="3200" dirty="0" smtClean="0">
                <a:solidFill>
                  <a:schemeClr val="bg1"/>
                </a:solidFill>
              </a:rPr>
              <a:t> ——</a:t>
            </a:r>
            <a:r>
              <a:rPr lang="zh-CN" altLang="en-US" sz="3200" dirty="0" smtClean="0">
                <a:solidFill>
                  <a:schemeClr val="bg1"/>
                </a:solidFill>
              </a:rPr>
              <a:t>应用商店</a:t>
            </a:r>
            <a:endParaRPr lang="zh-CN" altLang="zh-CN" sz="3200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6855"/>
          <a:stretch/>
        </p:blipFill>
        <p:spPr>
          <a:xfrm>
            <a:off x="912813" y="1855500"/>
            <a:ext cx="10429012" cy="44900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4451" y="1047755"/>
            <a:ext cx="11209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各种分析方法形成一个个行为感知应用，用户随取所需，未来不断更新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97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7" name="标题 2"/>
          <p:cNvSpPr>
            <a:spLocks noGrp="1" noChangeArrowheads="1"/>
          </p:cNvSpPr>
          <p:nvPr>
            <p:ph type="title" idx="4294967295"/>
          </p:nvPr>
        </p:nvSpPr>
        <p:spPr>
          <a:xfrm>
            <a:off x="912813" y="195263"/>
            <a:ext cx="10972800" cy="709612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046" tIns="36023" rIns="72046" bIns="36023"/>
          <a:lstStyle/>
          <a:p>
            <a:pPr eaLnBrk="1" hangingPunct="1"/>
            <a:r>
              <a:rPr lang="zh-CN" altLang="en-US" sz="3200" dirty="0" smtClean="0">
                <a:solidFill>
                  <a:schemeClr val="bg1"/>
                </a:solidFill>
              </a:rPr>
              <a:t>核心组件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——</a:t>
            </a:r>
            <a:r>
              <a:rPr lang="zh-CN" altLang="en-US" sz="3200" dirty="0" smtClean="0">
                <a:solidFill>
                  <a:schemeClr val="bg1"/>
                </a:solidFill>
              </a:rPr>
              <a:t>行为感知应用</a:t>
            </a:r>
            <a:endParaRPr lang="zh-CN" altLang="zh-CN" sz="3200" dirty="0" smtClean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2813" y="1087089"/>
            <a:ext cx="6503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一个行为感知应用帮助用户解决一个业务问题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80403" y="1591703"/>
            <a:ext cx="10332031" cy="5008760"/>
            <a:chOff x="-12377" y="300446"/>
            <a:chExt cx="11494460" cy="581007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377" y="300446"/>
              <a:ext cx="11494460" cy="5810078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401866" y="474333"/>
              <a:ext cx="5885986" cy="1115121"/>
              <a:chOff x="5288466" y="4958657"/>
              <a:chExt cx="5885986" cy="1115121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8466" y="4958657"/>
                <a:ext cx="1115121" cy="1115121"/>
              </a:xfrm>
              <a:prstGeom prst="rect">
                <a:avLst/>
              </a:prstGeom>
            </p:spPr>
          </p:pic>
          <p:sp>
            <p:nvSpPr>
              <p:cNvPr id="35" name="文本框 34"/>
              <p:cNvSpPr txBox="1"/>
              <p:nvPr/>
            </p:nvSpPr>
            <p:spPr>
              <a:xfrm>
                <a:off x="6481647" y="5331551"/>
                <a:ext cx="469280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分析校园网贷行为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145593" y="3067190"/>
              <a:ext cx="6103970" cy="1115121"/>
              <a:chOff x="5288467" y="734752"/>
              <a:chExt cx="6103970" cy="1115121"/>
            </a:xfrm>
          </p:grpSpPr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8467" y="734752"/>
                <a:ext cx="1115121" cy="1115121"/>
              </a:xfrm>
              <a:prstGeom prst="rect">
                <a:avLst/>
              </a:prstGeom>
            </p:spPr>
          </p:pic>
          <p:sp>
            <p:nvSpPr>
              <p:cNvPr id="33" name="文本框 32"/>
              <p:cNvSpPr txBox="1"/>
              <p:nvPr/>
            </p:nvSpPr>
            <p:spPr>
              <a:xfrm>
                <a:off x="6481645" y="1107646"/>
                <a:ext cx="4910792" cy="428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根据特定关键字组分析某类事件是否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发生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5145593" y="1291133"/>
              <a:ext cx="6273090" cy="1115120"/>
              <a:chOff x="5288468" y="2995910"/>
              <a:chExt cx="6273090" cy="1115120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8468" y="2995910"/>
                <a:ext cx="1115120" cy="1115120"/>
              </a:xfrm>
              <a:prstGeom prst="rect">
                <a:avLst/>
              </a:prstGeom>
            </p:spPr>
          </p:pic>
          <p:sp>
            <p:nvSpPr>
              <p:cNvPr id="31" name="文本框 30"/>
              <p:cNvSpPr txBox="1"/>
              <p:nvPr/>
            </p:nvSpPr>
            <p:spPr>
              <a:xfrm>
                <a:off x="6481648" y="3368804"/>
                <a:ext cx="5079910" cy="428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多分支场景下全网网络</a:t>
                </a:r>
                <a:r>
                  <a:rPr lang="zh-CN" altLang="en-US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流量及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网络安全监控</a:t>
                </a: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4748884" y="4656849"/>
              <a:ext cx="6196969" cy="1453675"/>
              <a:chOff x="14566" y="391139"/>
              <a:chExt cx="6196969" cy="1453675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403609" y="391139"/>
                <a:ext cx="5807926" cy="1115121"/>
                <a:chOff x="403609" y="391139"/>
                <a:chExt cx="5807926" cy="1115121"/>
              </a:xfrm>
            </p:grpSpPr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609" y="391139"/>
                  <a:ext cx="1115121" cy="1115121"/>
                </a:xfrm>
                <a:prstGeom prst="rect">
                  <a:avLst/>
                </a:prstGeom>
              </p:spPr>
            </p:pic>
            <p:sp>
              <p:nvSpPr>
                <p:cNvPr id="29" name="文本框 28"/>
                <p:cNvSpPr txBox="1"/>
                <p:nvPr/>
              </p:nvSpPr>
              <p:spPr>
                <a:xfrm>
                  <a:off x="1518730" y="764033"/>
                  <a:ext cx="4692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分析在校</a:t>
                  </a:r>
                  <a:r>
                    <a:rPr lang="zh-CN" altLang="en-US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学生</a:t>
                  </a:r>
                  <a:r>
                    <a:rPr lang="zh-CN" altLang="en-US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的孕况信息</a:t>
                  </a:r>
                </a:p>
              </p:txBody>
            </p:sp>
          </p:grpSp>
          <p:sp>
            <p:nvSpPr>
              <p:cNvPr id="27" name="文本框 26"/>
              <p:cNvSpPr txBox="1"/>
              <p:nvPr/>
            </p:nvSpPr>
            <p:spPr>
              <a:xfrm>
                <a:off x="14566" y="1453949"/>
                <a:ext cx="1809356" cy="3908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rgbClr val="99FF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在校生孕况分析</a:t>
                </a:r>
                <a:endParaRPr lang="zh-CN" altLang="en-US" sz="1600" b="1" dirty="0">
                  <a:solidFill>
                    <a:srgbClr val="99FF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4872315" y="4166586"/>
              <a:ext cx="168592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99FF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事件感知</a:t>
              </a:r>
              <a:endParaRPr lang="zh-CN" altLang="en-US" sz="1600" b="1" dirty="0">
                <a:solidFill>
                  <a:srgbClr val="99FF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622734" y="2460116"/>
              <a:ext cx="2049528" cy="392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99FF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全网上网态势</a:t>
              </a:r>
              <a:r>
                <a:rPr lang="zh-CN" altLang="en-US" sz="1600" b="1" dirty="0">
                  <a:solidFill>
                    <a:srgbClr val="99FF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604" y="1555404"/>
              <a:ext cx="182364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rgbClr val="99FF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校园网贷</a:t>
              </a:r>
              <a:endParaRPr lang="zh-CN" altLang="en-US" sz="1600" b="1" dirty="0">
                <a:solidFill>
                  <a:srgbClr val="99FF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4626" y="4270996"/>
              <a:ext cx="6188422" cy="1422429"/>
              <a:chOff x="21368" y="2179161"/>
              <a:chExt cx="6188422" cy="1422429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401866" y="2179161"/>
                <a:ext cx="5807924" cy="1115121"/>
                <a:chOff x="403610" y="1980606"/>
                <a:chExt cx="5807924" cy="1115121"/>
              </a:xfrm>
            </p:grpSpPr>
            <p:pic>
              <p:nvPicPr>
                <p:cNvPr id="24" name="图片 23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3610" y="1980606"/>
                  <a:ext cx="1115121" cy="1115121"/>
                </a:xfrm>
                <a:prstGeom prst="rect">
                  <a:avLst/>
                </a:prstGeom>
              </p:spPr>
            </p:pic>
            <p:sp>
              <p:nvSpPr>
                <p:cNvPr id="25" name="文本框 24"/>
                <p:cNvSpPr txBox="1"/>
                <p:nvPr/>
              </p:nvSpPr>
              <p:spPr>
                <a:xfrm>
                  <a:off x="1518729" y="2351680"/>
                  <a:ext cx="4692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分析图书馆资源利用情况</a:t>
                  </a:r>
                  <a:endPara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3" name="文本框 22"/>
              <p:cNvSpPr txBox="1"/>
              <p:nvPr/>
            </p:nvSpPr>
            <p:spPr>
              <a:xfrm>
                <a:off x="21368" y="3263036"/>
                <a:ext cx="18236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rgbClr val="99FF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图书馆资源优化</a:t>
                </a:r>
                <a:endParaRPr lang="zh-CN" altLang="en-US" sz="1600" b="1" dirty="0">
                  <a:solidFill>
                    <a:srgbClr val="99FF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4626" y="2235532"/>
              <a:ext cx="6164239" cy="1564447"/>
              <a:chOff x="174533" y="3955219"/>
              <a:chExt cx="6164239" cy="1564447"/>
            </a:xfrm>
          </p:grpSpPr>
          <p:grpSp>
            <p:nvGrpSpPr>
              <p:cNvPr id="18" name="组合 17"/>
              <p:cNvGrpSpPr/>
              <p:nvPr/>
            </p:nvGrpSpPr>
            <p:grpSpPr>
              <a:xfrm>
                <a:off x="398722" y="3955219"/>
                <a:ext cx="5940050" cy="1369044"/>
                <a:chOff x="271484" y="4003056"/>
                <a:chExt cx="5940050" cy="1369044"/>
              </a:xfrm>
            </p:grpSpPr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71484" y="4003056"/>
                  <a:ext cx="1375267" cy="1369044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21" name="文本框 20"/>
                <p:cNvSpPr txBox="1"/>
                <p:nvPr/>
              </p:nvSpPr>
              <p:spPr>
                <a:xfrm>
                  <a:off x="1518729" y="4502912"/>
                  <a:ext cx="469280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dirty="0" smtClea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分析沉迷网络的问题学生</a:t>
                  </a:r>
                  <a:endPara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174533" y="5181112"/>
                <a:ext cx="18236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rgbClr val="99FF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沉迷网络分析</a:t>
                </a:r>
                <a:endParaRPr lang="zh-CN" altLang="en-US" sz="1600" b="1" dirty="0">
                  <a:solidFill>
                    <a:srgbClr val="99FF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2719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12813" y="-22225"/>
            <a:ext cx="10972800" cy="1143000"/>
          </a:xfrm>
        </p:spPr>
        <p:txBody>
          <a:bodyPr/>
          <a:lstStyle/>
          <a:p>
            <a:r>
              <a:rPr lang="zh-CN" altLang="en-US" sz="3200" dirty="0" smtClean="0"/>
              <a:t>全网上网态势分析</a:t>
            </a:r>
            <a:endParaRPr lang="zh-CN" altLang="en-US" sz="3200" dirty="0"/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213542" y="1405890"/>
            <a:ext cx="2976245" cy="5203916"/>
          </a:xfrm>
        </p:spPr>
        <p:txBody>
          <a:bodyPr>
            <a:normAutofit fontScale="90000"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应用背景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多分支网络复杂难管理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全网上网现状不可视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应用价值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汇总实时数据，在总部统一呈现上网现状及安全现状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用户全局掌控全网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态势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全网上网态势分析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0217" y="1283604"/>
            <a:ext cx="8753654" cy="4981575"/>
          </a:xfrm>
          <a:prstGeom prst="rect">
            <a:avLst/>
          </a:prstGeom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718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912813" y="-22225"/>
            <a:ext cx="10972800" cy="1143000"/>
          </a:xfrm>
        </p:spPr>
        <p:txBody>
          <a:bodyPr/>
          <a:lstStyle/>
          <a:p>
            <a:r>
              <a:rPr lang="zh-CN" altLang="en-US" sz="3200" dirty="0" smtClean="0"/>
              <a:t>办公网上网态势分析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 bwMode="auto">
          <a:xfrm>
            <a:off x="300447" y="1412876"/>
            <a:ext cx="2991394" cy="4544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2000"/>
          <a:lstStyle>
            <a:lvl1pPr marL="457200" indent="-4572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4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990600" indent="-3810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37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524000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2133600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6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743200" indent="-304800" algn="l" defTabSz="1219200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3200400" indent="-304800" algn="l" defTabSz="121920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3657600" indent="-304800" algn="l" defTabSz="121920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4114800" indent="-304800" algn="l" defTabSz="121920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4572000" indent="-304800" algn="l" defTabSz="121920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6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200" b="1" noProof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应用背景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800" kern="0" noProof="1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   组织希望直观掌握办公网的网络状况，员工上网情况和安全风险状况</a:t>
            </a:r>
          </a:p>
          <a:p>
            <a:pPr marL="0" indent="0">
              <a:lnSpc>
                <a:spcPct val="150000"/>
              </a:lnSpc>
              <a:buNone/>
              <a:defRPr/>
            </a:pPr>
            <a:endParaRPr lang="zh-CN" altLang="en-US" sz="2000" kern="0" noProof="1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200" b="1" noProof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charset="-122"/>
              </a:rPr>
              <a:t>应用价值</a:t>
            </a:r>
            <a:endParaRPr lang="en-US" altLang="zh-CN" sz="2200" b="1" noProof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800" kern="0" noProof="1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直观展示员工</a:t>
            </a:r>
            <a:r>
              <a:rPr lang="zh-CN" altLang="en-US" sz="1800" kern="0" noProof="1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上网</a:t>
            </a:r>
            <a:r>
              <a:rPr lang="zh-CN" altLang="en-US" sz="1800" kern="0" noProof="1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状况和安全风险现状</a:t>
            </a:r>
            <a:endParaRPr lang="en-US" altLang="zh-CN" sz="1800" kern="0" noProof="1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800" kern="0" noProof="1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实时</a:t>
            </a:r>
            <a:r>
              <a:rPr lang="zh-CN" altLang="en-US" sz="1800" kern="0" noProof="1" smtClean="0"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监控，高效运维</a:t>
            </a:r>
            <a:endParaRPr lang="en-US" altLang="zh-CN" sz="1800" kern="0" noProof="1" smtClean="0"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7" y="1412875"/>
            <a:ext cx="8377236" cy="4834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7714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12813" y="0"/>
            <a:ext cx="10972800" cy="1143000"/>
          </a:xfrm>
        </p:spPr>
        <p:txBody>
          <a:bodyPr/>
          <a:lstStyle/>
          <a:p>
            <a:r>
              <a:rPr lang="zh-CN" altLang="en-US" sz="3200" dirty="0"/>
              <a:t>校园网</a:t>
            </a:r>
            <a:r>
              <a:rPr lang="zh-CN" altLang="en-US" sz="3200" dirty="0" smtClean="0"/>
              <a:t>贷分析</a:t>
            </a:r>
            <a:endParaRPr lang="zh-CN" altLang="en-US" sz="3200" dirty="0"/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635441" y="1795483"/>
            <a:ext cx="5546965" cy="2890931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应用背景</a:t>
            </a:r>
            <a:endParaRPr lang="en-US" altLang="zh-CN" sz="1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zh-CN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多起校园网贷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事件影响恶劣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399213" y="1969753"/>
            <a:ext cx="4894371" cy="3183387"/>
            <a:chOff x="270063" y="1899705"/>
            <a:chExt cx="6353098" cy="413935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845720">
              <a:off x="270063" y="1899705"/>
              <a:ext cx="5169778" cy="305101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401316">
              <a:off x="1957410" y="2955336"/>
              <a:ext cx="4665751" cy="296690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3717" y="4156713"/>
              <a:ext cx="6119586" cy="18823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" name="组合 1"/>
          <p:cNvGrpSpPr/>
          <p:nvPr/>
        </p:nvGrpSpPr>
        <p:grpSpPr>
          <a:xfrm>
            <a:off x="6127131" y="1564446"/>
            <a:ext cx="5464569" cy="4038410"/>
            <a:chOff x="5376980" y="1994090"/>
            <a:chExt cx="5896088" cy="4376691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6"/>
            <a:srcRect t="39069"/>
            <a:stretch/>
          </p:blipFill>
          <p:spPr>
            <a:xfrm>
              <a:off x="5376980" y="1994090"/>
              <a:ext cx="5890612" cy="198560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7"/>
            <a:srcRect t="29056"/>
            <a:stretch/>
          </p:blipFill>
          <p:spPr>
            <a:xfrm>
              <a:off x="5376980" y="3987848"/>
              <a:ext cx="5896088" cy="2382933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627271" y="2951089"/>
            <a:ext cx="5314458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教育部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多次发文防范校园网贷风险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深圳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、广州、重庆等地出台规范校园网贷</a:t>
            </a:r>
            <a:endParaRPr lang="zh-CN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70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76" y="1143000"/>
            <a:ext cx="8371204" cy="470650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12813" y="0"/>
            <a:ext cx="10972800" cy="1143000"/>
          </a:xfrm>
        </p:spPr>
        <p:txBody>
          <a:bodyPr/>
          <a:lstStyle/>
          <a:p>
            <a:r>
              <a:rPr lang="zh-CN" altLang="en-US" sz="3200" dirty="0"/>
              <a:t>校园网</a:t>
            </a:r>
            <a:r>
              <a:rPr lang="zh-CN" altLang="en-US" sz="3200" dirty="0" smtClean="0"/>
              <a:t>贷分析效果</a:t>
            </a:r>
            <a:endParaRPr lang="zh-CN" altLang="en-US" sz="3200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275" y="1575379"/>
            <a:ext cx="8375416" cy="47088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362" y="1977159"/>
            <a:ext cx="8434050" cy="47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070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12813" y="0"/>
            <a:ext cx="10972800" cy="1143000"/>
          </a:xfrm>
        </p:spPr>
        <p:txBody>
          <a:bodyPr/>
          <a:lstStyle/>
          <a:p>
            <a:r>
              <a:rPr lang="zh-CN" altLang="en-US" sz="3200" dirty="0"/>
              <a:t>校园网</a:t>
            </a:r>
            <a:r>
              <a:rPr lang="zh-CN" altLang="en-US" sz="3200" dirty="0" smtClean="0"/>
              <a:t>贷分析效果</a:t>
            </a:r>
            <a:endParaRPr lang="zh-CN" altLang="en-US" sz="3200" dirty="0"/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318044" y="1404257"/>
            <a:ext cx="3191510" cy="4462621"/>
          </a:xfrm>
        </p:spPr>
        <p:txBody>
          <a:bodyPr>
            <a:normAutofit fontScale="97500"/>
          </a:bodyPr>
          <a:lstStyle/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3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r>
              <a:rPr lang="zh-CN" altLang="en-US" sz="23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分析高危网贷人群，帮助学校及时发现网贷学生，尽早进行引导教育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3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分析</a:t>
            </a:r>
            <a:r>
              <a:rPr lang="zh-CN" altLang="en-US" sz="23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效果</a:t>
            </a:r>
            <a:endParaRPr lang="en-US" altLang="zh-CN" sz="23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能够审计到学生网贷的具体内容和金额，准确率高于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3953691" y="1404257"/>
            <a:ext cx="7606937" cy="490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4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7" name="标题 2"/>
          <p:cNvSpPr>
            <a:spLocks noGrp="1" noChangeArrowheads="1"/>
          </p:cNvSpPr>
          <p:nvPr>
            <p:ph type="title"/>
          </p:nvPr>
        </p:nvSpPr>
        <p:spPr>
          <a:xfrm>
            <a:off x="912813" y="195263"/>
            <a:ext cx="10972800" cy="709612"/>
          </a:xfrm>
        </p:spPr>
        <p:txBody>
          <a:bodyPr lIns="72046" tIns="36023" rIns="72046" bIns="36023"/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沉迷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网络分析</a:t>
            </a:r>
          </a:p>
        </p:txBody>
      </p:sp>
      <p:sp>
        <p:nvSpPr>
          <p:cNvPr id="11268" name="文本框 22532"/>
          <p:cNvSpPr txBox="1">
            <a:spLocks noChangeArrowheads="1"/>
          </p:cNvSpPr>
          <p:nvPr/>
        </p:nvSpPr>
        <p:spPr bwMode="auto">
          <a:xfrm>
            <a:off x="685006" y="1283307"/>
            <a:ext cx="8966200" cy="1261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应用背景</a:t>
            </a:r>
            <a:endParaRPr lang="zh-CN" altLang="en-US" sz="2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学生过度沉迷网络，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影响学业及身心发展</a:t>
            </a: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l"/>
            </a:pPr>
            <a:r>
              <a:rPr lang="zh-CN" altLang="en-US" sz="1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起高校大学生通宵玩游戏猝死新闻，引发社会和学校广泛关注</a:t>
            </a:r>
            <a:endParaRPr lang="en-US" altLang="zh-CN" sz="1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06" y="3046734"/>
            <a:ext cx="7920819" cy="315311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911698" y="3549922"/>
            <a:ext cx="2628900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应用价值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及时发现沉迷网络的学生，便于开展有针对性的辅导和教育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903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2318" r="12607"/>
          <a:stretch/>
        </p:blipFill>
        <p:spPr>
          <a:xfrm>
            <a:off x="758767" y="1116806"/>
            <a:ext cx="9807633" cy="5501192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12813" y="-18256"/>
            <a:ext cx="10972800" cy="1143000"/>
          </a:xfrm>
        </p:spPr>
        <p:txBody>
          <a:bodyPr/>
          <a:lstStyle/>
          <a:p>
            <a:r>
              <a:rPr lang="zh-CN" altLang="en-US" sz="3200" dirty="0" smtClean="0"/>
              <a:t>沉迷网络分析效果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12" y="1346094"/>
            <a:ext cx="9179388" cy="5267990"/>
          </a:xfrm>
          <a:prstGeom prst="rect">
            <a:avLst/>
          </a:prstGeom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820" y="1704721"/>
            <a:ext cx="7277099" cy="49103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0509" y="1928507"/>
            <a:ext cx="6917408" cy="46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61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63781" y="64223"/>
            <a:ext cx="9794876" cy="1470025"/>
          </a:xfrm>
        </p:spPr>
        <p:txBody>
          <a:bodyPr/>
          <a:lstStyle/>
          <a:p>
            <a:pPr marL="0" indent="0" algn="ctr" eaLnBrk="1" hangingPunct="1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大数据时代，数据将成为变革驱动力</a:t>
            </a:r>
            <a:endParaRPr lang="zh-CN" altLang="zh-CN" sz="3200" dirty="0" smtClean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18580" y="1815474"/>
            <a:ext cx="7962900" cy="1757363"/>
            <a:chOff x="573088" y="1870075"/>
            <a:chExt cx="7962900" cy="1757363"/>
          </a:xfrm>
        </p:grpSpPr>
        <p:sp>
          <p:nvSpPr>
            <p:cNvPr id="6" name="矩形 1"/>
            <p:cNvSpPr>
              <a:spLocks noChangeArrowheads="1"/>
            </p:cNvSpPr>
            <p:nvPr/>
          </p:nvSpPr>
          <p:spPr bwMode="auto">
            <a:xfrm>
              <a:off x="573088" y="1870075"/>
              <a:ext cx="7962900" cy="175736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矩形 2"/>
            <p:cNvSpPr>
              <a:spLocks noChangeArrowheads="1"/>
            </p:cNvSpPr>
            <p:nvPr/>
          </p:nvSpPr>
          <p:spPr bwMode="auto">
            <a:xfrm>
              <a:off x="642938" y="2009775"/>
              <a:ext cx="7753350" cy="124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麦肯锡：</a:t>
              </a:r>
              <a:r>
                <a:rPr lang="zh-CN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“数据，已经渗透到当今每一个行业和业务职能领域，成为重要的生产因素。人们对于海量数据的挖掘和运用，预示着新一波生产率增长和消费者盈余浪潮的到来。”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04215" y="4295344"/>
            <a:ext cx="7962900" cy="2470507"/>
            <a:chOff x="2808288" y="3976688"/>
            <a:chExt cx="7962900" cy="2470507"/>
          </a:xfrm>
        </p:grpSpPr>
        <p:sp>
          <p:nvSpPr>
            <p:cNvPr id="9" name="矩形 6"/>
            <p:cNvSpPr>
              <a:spLocks noChangeArrowheads="1"/>
            </p:cNvSpPr>
            <p:nvPr/>
          </p:nvSpPr>
          <p:spPr bwMode="auto">
            <a:xfrm>
              <a:off x="2808288" y="3976688"/>
              <a:ext cx="7962900" cy="1757362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矩形 5"/>
            <p:cNvSpPr>
              <a:spLocks noChangeArrowheads="1"/>
            </p:cNvSpPr>
            <p:nvPr/>
          </p:nvSpPr>
          <p:spPr bwMode="auto">
            <a:xfrm>
              <a:off x="2814638" y="4046538"/>
              <a:ext cx="7683500" cy="2400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海量沉睡数据：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</a:t>
              </a:r>
              <a:r>
                <a:rPr lang="zh-CN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人的公司每月会有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240G</a:t>
              </a:r>
              <a:r>
                <a:rPr lang="zh-CN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上网行为数据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人的公司每月会有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600G</a:t>
              </a:r>
              <a:r>
                <a:rPr lang="zh-CN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上网行为数据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20000</a:t>
              </a:r>
              <a:r>
                <a:rPr lang="zh-CN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人的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</a:t>
              </a:r>
              <a:r>
                <a:rPr lang="zh-CN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，一个月大约有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60T</a:t>
              </a:r>
              <a:r>
                <a:rPr lang="zh-CN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的上网行为数据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85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67" name="标题 2"/>
          <p:cNvSpPr>
            <a:spLocks noGrp="1" noChangeArrowheads="1"/>
          </p:cNvSpPr>
          <p:nvPr>
            <p:ph type="title"/>
          </p:nvPr>
        </p:nvSpPr>
        <p:spPr>
          <a:xfrm>
            <a:off x="912813" y="195263"/>
            <a:ext cx="10972800" cy="709612"/>
          </a:xfrm>
        </p:spPr>
        <p:txBody>
          <a:bodyPr lIns="72046" tIns="36023" rIns="72046" bIns="36023"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事件感知</a:t>
            </a:r>
          </a:p>
        </p:txBody>
      </p:sp>
      <p:sp>
        <p:nvSpPr>
          <p:cNvPr id="11268" name="文本框 22532"/>
          <p:cNvSpPr txBox="1">
            <a:spLocks noChangeArrowheads="1"/>
          </p:cNvSpPr>
          <p:nvPr/>
        </p:nvSpPr>
        <p:spPr bwMode="auto">
          <a:xfrm>
            <a:off x="554952" y="1766888"/>
            <a:ext cx="6471596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FFC000"/>
                </a:solidFill>
                <a:latin typeface="+mj-ea"/>
                <a:ea typeface="+mj-ea"/>
                <a:sym typeface="微软雅黑" panose="020B0503020204020204" pitchFamily="34" charset="-122"/>
              </a:rPr>
              <a:t>应用</a:t>
            </a:r>
            <a:r>
              <a:rPr lang="zh-CN" altLang="en-US" sz="2200" b="1" dirty="0" smtClean="0">
                <a:solidFill>
                  <a:srgbClr val="FFC000"/>
                </a:solidFill>
                <a:latin typeface="+mj-ea"/>
                <a:ea typeface="+mj-ea"/>
                <a:sym typeface="微软雅黑" panose="020B0503020204020204" pitchFamily="34" charset="-122"/>
              </a:rPr>
              <a:t>背景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 b="1" dirty="0" smtClean="0">
              <a:solidFill>
                <a:srgbClr val="FFC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 dirty="0" smtClean="0">
                <a:solidFill>
                  <a:schemeClr val="bg1"/>
                </a:solidFill>
                <a:latin typeface="+mj-ea"/>
                <a:ea typeface="+mj-ea"/>
                <a:sym typeface="微软雅黑" panose="020B0503020204020204" pitchFamily="34" charset="-122"/>
              </a:rPr>
              <a:t>学校人员集中，学生心智尚未成熟，易发生各类恶性事件，</a:t>
            </a:r>
            <a:r>
              <a:rPr lang="zh-CN" altLang="en-US" sz="1800" dirty="0" smtClean="0">
                <a:latin typeface="+mj-ea"/>
                <a:ea typeface="+mj-ea"/>
                <a:sym typeface="+mn-ea"/>
              </a:rPr>
              <a:t>如（传染性疫情、暴恐事件、自杀事件等），一旦发生影响恶劣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 b="1" dirty="0" smtClean="0">
              <a:solidFill>
                <a:srgbClr val="FFC000"/>
              </a:solidFill>
              <a:latin typeface="+mj-ea"/>
              <a:ea typeface="+mj-ea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 smtClean="0">
                <a:solidFill>
                  <a:srgbClr val="FFC000"/>
                </a:solidFill>
                <a:latin typeface="+mj-ea"/>
                <a:ea typeface="+mj-ea"/>
                <a:sym typeface="微软雅黑" panose="020B0503020204020204" pitchFamily="34" charset="-122"/>
              </a:rPr>
              <a:t>分析原理</a:t>
            </a:r>
            <a:endParaRPr lang="en-US" altLang="zh-CN" sz="2200" b="1" dirty="0" smtClean="0">
              <a:solidFill>
                <a:srgbClr val="FFC000"/>
              </a:solidFill>
              <a:latin typeface="+mj-ea"/>
              <a:ea typeface="+mj-ea"/>
              <a:sym typeface="微软雅黑 Light" panose="020B0502040204020203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+mj-ea"/>
                <a:ea typeface="+mj-ea"/>
                <a:sym typeface="微软雅黑 Light" panose="020B0502040204020203" pitchFamily="34" charset="-122"/>
              </a:rPr>
              <a:t>根据特定关键字组，分析某类事件是否发生或有潜在风险，用户可以根据自己的需求自定义关键字组</a:t>
            </a:r>
            <a:endParaRPr lang="en-US" altLang="zh-CN" sz="1800" dirty="0" smtClean="0">
              <a:latin typeface="+mj-ea"/>
              <a:ea typeface="+mj-ea"/>
              <a:sym typeface="微软雅黑 Light" panose="020B0502040204020203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 rot="226688">
            <a:off x="7251699" y="2413000"/>
            <a:ext cx="4699001" cy="3111500"/>
            <a:chOff x="1072527" y="776998"/>
            <a:chExt cx="7044891" cy="496526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0350937">
              <a:off x="2400113" y="776998"/>
              <a:ext cx="4082379" cy="276421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527" y="1954566"/>
              <a:ext cx="5961905" cy="341904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01156">
              <a:off x="2680622" y="3083284"/>
              <a:ext cx="5436796" cy="2658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25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91" name="标题 2"/>
          <p:cNvSpPr>
            <a:spLocks noGrp="1" noChangeArrowheads="1"/>
          </p:cNvSpPr>
          <p:nvPr>
            <p:ph type="title"/>
          </p:nvPr>
        </p:nvSpPr>
        <p:spPr>
          <a:xfrm>
            <a:off x="912813" y="195263"/>
            <a:ext cx="10972800" cy="709612"/>
          </a:xfrm>
        </p:spPr>
        <p:txBody>
          <a:bodyPr lIns="72046" tIns="36023" rIns="72046" bIns="36023"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事件感知效果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3297" t="2896" r="5035" b="8341"/>
          <a:stretch/>
        </p:blipFill>
        <p:spPr>
          <a:xfrm>
            <a:off x="912813" y="1131750"/>
            <a:ext cx="9940808" cy="5408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246" r="8477"/>
          <a:stretch/>
        </p:blipFill>
        <p:spPr>
          <a:xfrm>
            <a:off x="1442921" y="1667331"/>
            <a:ext cx="9434513" cy="487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4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387" name="标题 2"/>
          <p:cNvSpPr>
            <a:spLocks noGrp="1" noChangeArrowheads="1"/>
          </p:cNvSpPr>
          <p:nvPr>
            <p:ph type="title"/>
          </p:nvPr>
        </p:nvSpPr>
        <p:spPr>
          <a:xfrm>
            <a:off x="912813" y="195263"/>
            <a:ext cx="10972800" cy="709612"/>
          </a:xfrm>
        </p:spPr>
        <p:txBody>
          <a:bodyPr lIns="72046" tIns="36023" rIns="72046" bIns="36023"/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在校生孕况分析</a:t>
            </a:r>
          </a:p>
        </p:txBody>
      </p:sp>
      <p:pic>
        <p:nvPicPr>
          <p:cNvPr id="16388" name="图片 204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2688" y="820738"/>
            <a:ext cx="8361362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图片 204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100" y="1884363"/>
            <a:ext cx="8362950" cy="4738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文本框 20485"/>
          <p:cNvSpPr txBox="1">
            <a:spLocks noChangeArrowheads="1"/>
          </p:cNvSpPr>
          <p:nvPr/>
        </p:nvSpPr>
        <p:spPr bwMode="auto">
          <a:xfrm>
            <a:off x="292100" y="1447703"/>
            <a:ext cx="3429000" cy="3739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背景故事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西南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地区女大学生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在寝室产子，并扔出窗外，给个人、家庭、学校造成极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恶劣影响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4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应用价值</a:t>
            </a:r>
            <a:endParaRPr lang="zh-CN" altLang="en-US" sz="2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微软雅黑 Light" panose="020B0502040204020203" pitchFamily="34" charset="-122"/>
              </a:rPr>
              <a:t>尽早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微软雅黑 Light" panose="020B0502040204020203" pitchFamily="34" charset="-122"/>
              </a:rPr>
              <a:t>发现异常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微软雅黑 Light" panose="020B0502040204020203" pitchFamily="34" charset="-122"/>
              </a:rPr>
              <a:t>，提供相关辅导名单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微软雅黑 Light" panose="020B0502040204020203" pitchFamily="34" charset="-122"/>
              </a:rPr>
              <a:t>，避免事件的</a:t>
            </a:r>
            <a:r>
              <a:rPr lang="zh-CN" altLang="en-US" sz="1800" dirty="0" smtClean="0">
                <a:latin typeface="Arial" panose="020B0604020202020204" pitchFamily="34" charset="0"/>
                <a:ea typeface="微软雅黑" panose="020B0503020204020204" pitchFamily="34" charset="-122"/>
                <a:sym typeface="微软雅黑 Light" panose="020B0502040204020203" pitchFamily="34" charset="-122"/>
              </a:rPr>
              <a:t>恶化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852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235" y="1123950"/>
            <a:ext cx="8873690" cy="498157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12813" y="-19050"/>
            <a:ext cx="10972800" cy="1143000"/>
          </a:xfrm>
        </p:spPr>
        <p:txBody>
          <a:bodyPr/>
          <a:lstStyle/>
          <a:p>
            <a:r>
              <a:rPr lang="zh-CN" altLang="en-US" sz="3200" dirty="0" smtClean="0"/>
              <a:t>图书馆资源优化分析</a:t>
            </a:r>
            <a:endParaRPr lang="zh-CN" altLang="en-US" sz="3200" dirty="0"/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141590" y="1575426"/>
            <a:ext cx="3168351" cy="50931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dirty="0">
              <a:latin typeface="黑体" panose="02010609060101010101" charset="-122"/>
              <a:ea typeface="黑体" panose="02010609060101010101" charset="-122"/>
            </a:endParaRPr>
          </a:p>
          <a:p>
            <a:pPr marL="0">
              <a:buFont typeface="Wingdings" panose="05000000000000000000" pitchFamily="2" charset="2"/>
              <a:buChar char="l"/>
            </a:pPr>
            <a:endParaRPr lang="zh-CN" altLang="en-US" sz="200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内容占位符 1"/>
          <p:cNvSpPr txBox="1">
            <a:spLocks/>
          </p:cNvSpPr>
          <p:nvPr/>
        </p:nvSpPr>
        <p:spPr>
          <a:xfrm>
            <a:off x="161290" y="1405890"/>
            <a:ext cx="2976245" cy="52039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457200" indent="-4572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85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3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应用背景</a:t>
            </a: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学校图书馆网络资源丰富，但利用情况不清楚，也无从管理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3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应用价值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分析已有资源利用率并优化，减少资源浪费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统计恶意下载行为，维护全体师生利益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endPara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396875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046" y="1659185"/>
            <a:ext cx="8354879" cy="469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9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fld id="{44705C43-3609-4CD8-A1DE-845A8767B249}" type="datetime1">
              <a:rPr lang="zh-CN" altLang="en-US" sz="1600" smtClean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t>2017/2/28</a:t>
            </a:fld>
            <a:endParaRPr lang="zh-CN" altLang="en-US" sz="1800" smtClean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9" name="Rectangle 2"/>
          <p:cNvSpPr>
            <a:spLocks noChangeArrowheads="1"/>
          </p:cNvSpPr>
          <p:nvPr/>
        </p:nvSpPr>
        <p:spPr bwMode="auto">
          <a:xfrm>
            <a:off x="1588" y="3041650"/>
            <a:ext cx="911225" cy="1084263"/>
          </a:xfrm>
          <a:prstGeom prst="rect">
            <a:avLst/>
          </a:prstGeom>
          <a:solidFill>
            <a:srgbClr val="72DC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Text Box 3"/>
          <p:cNvSpPr txBox="1">
            <a:spLocks noChangeArrowheads="1"/>
          </p:cNvSpPr>
          <p:nvPr/>
        </p:nvSpPr>
        <p:spPr bwMode="auto">
          <a:xfrm>
            <a:off x="115888" y="3359150"/>
            <a:ext cx="13414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b="1" dirty="0" smtClean="0">
                <a:solidFill>
                  <a:schemeClr val="bg1"/>
                </a:solidFill>
                <a:latin typeface="方正兰亭中黑_GBK" charset="-122"/>
                <a:ea typeface="方正兰亭中黑_GBK" charset="-122"/>
              </a:rPr>
              <a:t>2</a:t>
            </a:r>
            <a:endParaRPr lang="en-US" altLang="zh-CN" sz="4000" b="1" dirty="0">
              <a:solidFill>
                <a:schemeClr val="bg1"/>
              </a:solidFill>
              <a:latin typeface="方正兰亭中黑_GBK" charset="-122"/>
              <a:ea typeface="方正兰亭中黑_GBK" charset="-122"/>
            </a:endParaRPr>
          </a:p>
        </p:txBody>
      </p:sp>
      <p:sp>
        <p:nvSpPr>
          <p:cNvPr id="9221" name="Rectangle 4"/>
          <p:cNvSpPr>
            <a:spLocks noChangeArrowheads="1"/>
          </p:cNvSpPr>
          <p:nvPr/>
        </p:nvSpPr>
        <p:spPr bwMode="auto">
          <a:xfrm>
            <a:off x="1111250" y="3895725"/>
            <a:ext cx="10958513" cy="215900"/>
          </a:xfrm>
          <a:prstGeom prst="rect">
            <a:avLst/>
          </a:prstGeom>
          <a:solidFill>
            <a:srgbClr val="72DC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2" name="标题 1"/>
          <p:cNvSpPr>
            <a:spLocks noGrp="1" noChangeArrowheads="1"/>
          </p:cNvSpPr>
          <p:nvPr/>
        </p:nvSpPr>
        <p:spPr bwMode="auto">
          <a:xfrm>
            <a:off x="982663" y="1301750"/>
            <a:ext cx="94488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046" tIns="36023" rIns="72046" bIns="36023"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客户案例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875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+mj-ea"/>
              </a:rPr>
              <a:t>校园网贷案例</a:t>
            </a:r>
            <a:r>
              <a:rPr lang="en-US" altLang="zh-CN" sz="2800" dirty="0" smtClean="0">
                <a:latin typeface="+mj-ea"/>
              </a:rPr>
              <a:t>—</a:t>
            </a:r>
            <a:r>
              <a:rPr lang="zh-CN" altLang="en-US" sz="2800" dirty="0" smtClean="0">
                <a:latin typeface="+mj-ea"/>
              </a:rPr>
              <a:t>某广播电视大学</a:t>
            </a:r>
            <a:endParaRPr lang="zh-CN" altLang="en-US" sz="2800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66838"/>
            <a:ext cx="10972800" cy="86836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 smtClean="0">
                <a:latin typeface="+mj-ea"/>
                <a:ea typeface="+mj-ea"/>
              </a:rPr>
              <a:t>教育部和当地出台校园网贷指导后，某省广播电视台对此关乎学生切身利益的问题非常重视，在校园内部进行教育指导的同时，按照有关规范要求把校园网贷监管列入学校重点工作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FBE17AE-8EF0-414E-BE77-319D5F8C4AD2}" type="datetime1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00643"/>
            <a:ext cx="4699838" cy="347596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699" y="2500643"/>
            <a:ext cx="5490863" cy="34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23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>
                <a:latin typeface="+mj-ea"/>
              </a:rPr>
              <a:t>校园网贷案例</a:t>
            </a:r>
            <a:r>
              <a:rPr lang="en-US" altLang="zh-CN" sz="2800" dirty="0" smtClean="0">
                <a:latin typeface="+mj-ea"/>
              </a:rPr>
              <a:t>—</a:t>
            </a:r>
            <a:r>
              <a:rPr lang="zh-CN" altLang="en-US" sz="2800" dirty="0" smtClean="0">
                <a:latin typeface="+mj-ea"/>
              </a:rPr>
              <a:t>某广播电视大学</a:t>
            </a:r>
            <a:endParaRPr lang="zh-CN" altLang="en-US" sz="2800" dirty="0">
              <a:latin typeface="+mj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FBE17AE-8EF0-414E-BE77-319D5F8C4AD2}" type="datetime1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649" y="1824038"/>
            <a:ext cx="8394701" cy="368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2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6" descr="C:\Users\hdy\Desktop\PPT首页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9" r="986" b="2647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097" y="2103437"/>
            <a:ext cx="10972800" cy="1143000"/>
          </a:xfrm>
        </p:spPr>
        <p:txBody>
          <a:bodyPr/>
          <a:lstStyle/>
          <a:p>
            <a:pPr algn="ctr"/>
            <a:r>
              <a:rPr lang="en-US" altLang="zh-CN" dirty="0" smtClean="0"/>
              <a:t>THANKS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1FBE17AE-8EF0-414E-BE77-319D5F8C4AD2}" type="datetime1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2017/2/28</a:t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430207" y="3964895"/>
            <a:ext cx="2952328" cy="2297880"/>
            <a:chOff x="4430207" y="3964895"/>
            <a:chExt cx="2952328" cy="2297880"/>
          </a:xfrm>
        </p:grpSpPr>
        <p:pic>
          <p:nvPicPr>
            <p:cNvPr id="6" name="Picture 2" descr="F:\公司的\logo\子品牌\未标题-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016"/>
            <a:stretch/>
          </p:blipFill>
          <p:spPr bwMode="auto">
            <a:xfrm>
              <a:off x="4561733" y="3964895"/>
              <a:ext cx="2689275" cy="14401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本框 6"/>
            <p:cNvSpPr txBox="1"/>
            <p:nvPr/>
          </p:nvSpPr>
          <p:spPr>
            <a:xfrm>
              <a:off x="4430207" y="5493334"/>
              <a:ext cx="295232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</a:rPr>
                <a:t>SANGFOR  SECURITY</a:t>
              </a:r>
            </a:p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信服智安全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272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8319" y="4361261"/>
            <a:ext cx="9056915" cy="1259614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FFC000"/>
                </a:solidFill>
                <a:latin typeface="+mj-ea"/>
              </a:rPr>
              <a:t>疑惑</a:t>
            </a:r>
            <a:r>
              <a:rPr lang="zh-CN" altLang="en-US" sz="3200" dirty="0" smtClean="0">
                <a:solidFill>
                  <a:srgbClr val="FFC000"/>
                </a:solidFill>
                <a:latin typeface="+mj-ea"/>
              </a:rPr>
              <a:t>：海量数据潜藏巨大价值</a:t>
            </a:r>
            <a:r>
              <a:rPr lang="zh-CN" altLang="en-US" sz="3200" dirty="0">
                <a:solidFill>
                  <a:srgbClr val="FFC000"/>
                </a:solidFill>
                <a:latin typeface="+mj-ea"/>
              </a:rPr>
              <a:t>，但该如何挖掘</a:t>
            </a:r>
            <a:r>
              <a:rPr lang="zh-CN" altLang="en-US" sz="3200" dirty="0" smtClean="0">
                <a:solidFill>
                  <a:srgbClr val="FFC000"/>
                </a:solidFill>
                <a:latin typeface="+mj-ea"/>
              </a:rPr>
              <a:t>？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297" y="932261"/>
            <a:ext cx="4572000" cy="3429000"/>
          </a:xfrm>
          <a:prstGeom prst="ellipse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6141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323" y="1429271"/>
            <a:ext cx="6925698" cy="3743620"/>
          </a:xfrm>
          <a:prstGeom prst="roundRect">
            <a:avLst/>
          </a:prstGeom>
        </p:spPr>
      </p:pic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63781" y="-64369"/>
            <a:ext cx="9794876" cy="1470025"/>
          </a:xfrm>
        </p:spPr>
        <p:txBody>
          <a:bodyPr/>
          <a:lstStyle/>
          <a:p>
            <a:pPr marL="0" indent="0" algn="ctr" eaLnBrk="1" hangingPunct="1"/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看几个真实事件</a:t>
            </a:r>
            <a:endParaRPr lang="zh-CN" altLang="zh-CN" sz="3200" dirty="0" smtClean="0">
              <a:solidFill>
                <a:schemeClr val="bg1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6639" y="2269173"/>
            <a:ext cx="3155342" cy="2349579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C000"/>
                </a:solidFill>
                <a:latin typeface="+mj-ea"/>
                <a:ea typeface="+mj-ea"/>
              </a:rPr>
              <a:t>事件</a:t>
            </a:r>
            <a:r>
              <a:rPr lang="zh-CN" altLang="en-US" sz="2400" b="1" dirty="0" smtClean="0">
                <a:solidFill>
                  <a:srgbClr val="FFC000"/>
                </a:solidFill>
                <a:latin typeface="+mj-ea"/>
                <a:ea typeface="+mj-ea"/>
              </a:rPr>
              <a:t>分析</a:t>
            </a:r>
            <a:endParaRPr lang="en-US" altLang="zh-CN" sz="2400" b="1" dirty="0">
              <a:solidFill>
                <a:srgbClr val="FFC000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隐蔽性，难发现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用户上网行为难管理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可能在上网行为有所体现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4"/>
          <a:srcRect t="9186"/>
          <a:stretch/>
        </p:blipFill>
        <p:spPr>
          <a:xfrm>
            <a:off x="4255371" y="1713355"/>
            <a:ext cx="6703286" cy="4504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4740" y="2141050"/>
            <a:ext cx="6575259" cy="44521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68134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8629" y="1452406"/>
            <a:ext cx="9794876" cy="1242148"/>
          </a:xfrm>
        </p:spPr>
        <p:txBody>
          <a:bodyPr/>
          <a:lstStyle/>
          <a:p>
            <a:pPr marL="0" indent="0" eaLnBrk="1" hangingPunct="1"/>
            <a:r>
              <a:rPr lang="zh-CN" altLang="en-US" sz="2800" dirty="0" smtClean="0">
                <a:solidFill>
                  <a:schemeClr val="bg1"/>
                </a:solidFill>
                <a:latin typeface="+mj-ea"/>
                <a:sym typeface="微软雅黑" panose="020B0503020204020204" pitchFamily="34" charset="-122"/>
              </a:rPr>
              <a:t>更多客户心声</a:t>
            </a:r>
            <a:r>
              <a:rPr lang="en-US" altLang="zh-CN" sz="2800" dirty="0" smtClean="0">
                <a:solidFill>
                  <a:schemeClr val="bg1"/>
                </a:solidFill>
                <a:latin typeface="+mj-ea"/>
                <a:sym typeface="微软雅黑" panose="020B0503020204020204" pitchFamily="34" charset="-122"/>
              </a:rPr>
              <a:t>				   </a:t>
            </a:r>
            <a:r>
              <a:rPr lang="zh-CN" altLang="en-US" sz="2800" dirty="0" smtClean="0">
                <a:solidFill>
                  <a:schemeClr val="bg1"/>
                </a:solidFill>
                <a:latin typeface="+mj-ea"/>
                <a:sym typeface="微软雅黑" panose="020B0503020204020204" pitchFamily="34" charset="-122"/>
              </a:rPr>
              <a:t>我们认为</a:t>
            </a:r>
            <a:endParaRPr lang="zh-CN" altLang="zh-CN" sz="2800" dirty="0" smtClean="0">
              <a:solidFill>
                <a:schemeClr val="bg1"/>
              </a:solidFill>
              <a:latin typeface="+mj-ea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299166" y="2544913"/>
            <a:ext cx="5800077" cy="2850047"/>
            <a:chOff x="5791200" y="2277123"/>
            <a:chExt cx="5800077" cy="2850047"/>
          </a:xfrm>
        </p:grpSpPr>
        <p:pic>
          <p:nvPicPr>
            <p:cNvPr id="41986" name="Picture 2" descr="https://timgsa.baidu.com/timg?image&amp;quality=80&amp;size=b9999_10000&amp;sec=1487772317122&amp;di=1b6b36b4db98d07206a8ad633e5cdac6&amp;imgtype=0&amp;src=http%3A%2F%2Fwww.36dsj.com%2Fwp-content%2Fuploads%2F2013%2F11%2F15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2471" y="3029902"/>
              <a:ext cx="2782002" cy="182684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964345" y="2497500"/>
              <a:ext cx="56269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FC000"/>
                  </a:solidFill>
                  <a:latin typeface="+mj-ea"/>
                  <a:ea typeface="+mj-ea"/>
                </a:rPr>
                <a:t>海量上网日志能够解决业务难题</a:t>
              </a:r>
              <a:endParaRPr lang="zh-CN" altLang="en-US" sz="2400" b="1" dirty="0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964345" y="3065774"/>
              <a:ext cx="2680891" cy="17461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latin typeface="+mj-ea"/>
                  <a:ea typeface="+mj-ea"/>
                </a:rPr>
                <a:t>海量的上网数据</a:t>
              </a:r>
              <a:endParaRPr lang="en-US" altLang="zh-CN" dirty="0" smtClean="0"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latin typeface="+mj-ea"/>
                  <a:ea typeface="+mj-ea"/>
                </a:rPr>
                <a:t>完整行为记录</a:t>
              </a:r>
              <a:endParaRPr lang="en-US" altLang="zh-CN" dirty="0"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latin typeface="+mj-ea"/>
                  <a:ea typeface="+mj-ea"/>
                </a:rPr>
                <a:t>真实行为习惯呈现</a:t>
              </a:r>
              <a:endParaRPr lang="en-US" altLang="zh-CN" dirty="0" smtClean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zh-CN" altLang="en-US" sz="2000" dirty="0">
                <a:latin typeface="+mj-ea"/>
                <a:ea typeface="+mj-ea"/>
              </a:endParaRPr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5791200" y="2277123"/>
              <a:ext cx="5583382" cy="2850047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4226246" y="3237409"/>
            <a:ext cx="181970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dirty="0">
                <a:ln w="22225">
                  <a:solidFill>
                    <a:srgbClr val="00B0F0"/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latin typeface="+mj-ea"/>
                <a:ea typeface="+mj-ea"/>
              </a:rPr>
              <a:t>？</a:t>
            </a:r>
            <a:endParaRPr lang="zh-CN" altLang="en-US" sz="9600" b="0" cap="none" spc="0" dirty="0">
              <a:ln w="22225">
                <a:solidFill>
                  <a:srgbClr val="00B0F0"/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ea"/>
              <a:ea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31287" y="2544912"/>
            <a:ext cx="3066537" cy="2922605"/>
            <a:chOff x="531287" y="2544912"/>
            <a:chExt cx="3066537" cy="2922605"/>
          </a:xfrm>
        </p:grpSpPr>
        <p:sp>
          <p:nvSpPr>
            <p:cNvPr id="10" name="文本框 9"/>
            <p:cNvSpPr txBox="1"/>
            <p:nvPr/>
          </p:nvSpPr>
          <p:spPr>
            <a:xfrm>
              <a:off x="708629" y="3297692"/>
              <a:ext cx="2680891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隐蔽行为难发现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（网贷、求职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…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规章制度难以解决</a:t>
              </a:r>
              <a:endParaRPr lang="en-US" altLang="zh-CN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（上班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购物、</a:t>
              </a:r>
              <a:r>
                <a:rPr lang="zh-CN" altLang="en-US" dirty="0" smtClean="0">
                  <a:solidFill>
                    <a:schemeClr val="bg1"/>
                  </a:solidFill>
                  <a:latin typeface="+mj-ea"/>
                  <a:ea typeface="+mj-ea"/>
                </a:rPr>
                <a:t>炒股</a:t>
              </a:r>
              <a:r>
                <a:rPr lang="en-US" altLang="zh-CN" dirty="0" smtClean="0">
                  <a:solidFill>
                    <a:schemeClr val="bg1"/>
                  </a:solidFill>
                  <a:latin typeface="+mj-ea"/>
                  <a:ea typeface="+mj-ea"/>
                </a:rPr>
                <a:t>…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" name="圆角矩形 1"/>
            <p:cNvSpPr/>
            <p:nvPr/>
          </p:nvSpPr>
          <p:spPr bwMode="auto">
            <a:xfrm>
              <a:off x="531287" y="2544912"/>
              <a:ext cx="3066537" cy="2850047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08629" y="2775744"/>
              <a:ext cx="1924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C000"/>
                  </a:solidFill>
                  <a:latin typeface="+mj-ea"/>
                  <a:ea typeface="+mj-ea"/>
                </a:rPr>
                <a:t>业务难题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03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76844" y="322360"/>
            <a:ext cx="9794876" cy="1470025"/>
          </a:xfrm>
        </p:spPr>
        <p:txBody>
          <a:bodyPr/>
          <a:lstStyle/>
          <a:p>
            <a:pPr marL="0" indent="0" algn="ctr" eaLnBrk="1" hangingPunct="1"/>
            <a:r>
              <a:rPr lang="zh-CN" altLang="en-US" sz="3200" b="1" dirty="0">
                <a:solidFill>
                  <a:srgbClr val="E2F030"/>
                </a:solidFill>
                <a:latin typeface="+mj-ea"/>
                <a:sym typeface="微软雅黑" panose="020B0503020204020204" pitchFamily="34" charset="-122"/>
              </a:rPr>
              <a:t>颠覆</a:t>
            </a:r>
            <a:r>
              <a:rPr lang="zh-CN" altLang="en-US" sz="3200" b="1" dirty="0" smtClean="0">
                <a:solidFill>
                  <a:srgbClr val="E2F030"/>
                </a:solidFill>
                <a:latin typeface="+mj-ea"/>
                <a:sym typeface="微软雅黑" panose="020B0503020204020204" pitchFamily="34" charset="-122"/>
              </a:rPr>
              <a:t>创新</a:t>
            </a:r>
            <a:r>
              <a:rPr lang="zh-CN" altLang="en-US" sz="3200" b="1" dirty="0" smtClean="0">
                <a:solidFill>
                  <a:schemeClr val="bg1"/>
                </a:solidFill>
                <a:latin typeface="+mj-ea"/>
                <a:sym typeface="微软雅黑" panose="020B0503020204020204" pitchFamily="34" charset="-122"/>
              </a:rPr>
              <a:t>，深信服行为感知系统</a:t>
            </a:r>
            <a:endParaRPr lang="zh-CN" altLang="zh-CN" sz="3200" b="1" dirty="0" smtClean="0">
              <a:solidFill>
                <a:schemeClr val="bg1"/>
              </a:solidFill>
              <a:latin typeface="+mj-ea"/>
              <a:sym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175518" y="2326927"/>
            <a:ext cx="5807041" cy="2727642"/>
            <a:chOff x="5567541" y="2277124"/>
            <a:chExt cx="5807041" cy="2727642"/>
          </a:xfrm>
        </p:grpSpPr>
        <p:pic>
          <p:nvPicPr>
            <p:cNvPr id="41986" name="Picture 2" descr="https://timgsa.baidu.com/timg?image&amp;quality=80&amp;size=b9999_10000&amp;sec=1487772317122&amp;di=1b6b36b4db98d07206a8ad633e5cdac6&amp;imgtype=0&amp;src=http%3A%2F%2Fwww.36dsj.com%2Fwp-content%2Fuploads%2F2013%2F11%2F15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2471" y="3029902"/>
              <a:ext cx="2782002" cy="1826849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5567541" y="2507955"/>
              <a:ext cx="32526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rgbClr val="00B0F0"/>
                  </a:solidFill>
                  <a:latin typeface="+mj-ea"/>
                  <a:ea typeface="+mj-ea"/>
                </a:rPr>
                <a:t>海量的上网日志</a:t>
              </a:r>
              <a:endParaRPr lang="zh-CN" altLang="en-US" sz="2400" b="1" dirty="0">
                <a:solidFill>
                  <a:srgbClr val="00B0F0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014859" y="3000542"/>
              <a:ext cx="2680891" cy="1705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latin typeface="+mj-ea"/>
                  <a:ea typeface="+mj-ea"/>
                </a:rPr>
                <a:t>海量数据</a:t>
              </a:r>
              <a:endParaRPr lang="en-US" altLang="zh-CN" dirty="0" smtClean="0"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latin typeface="+mj-ea"/>
                  <a:ea typeface="+mj-ea"/>
                </a:rPr>
                <a:t>完整行为记录</a:t>
              </a:r>
              <a:endParaRPr lang="en-US" altLang="zh-CN" dirty="0" smtClean="0"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 smtClean="0">
                  <a:latin typeface="+mj-ea"/>
                  <a:ea typeface="+mj-ea"/>
                </a:rPr>
                <a:t>真实行为习惯呈现</a:t>
              </a:r>
              <a:endParaRPr lang="en-US" altLang="zh-CN" dirty="0" smtClean="0"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2" name="圆角矩形 11"/>
            <p:cNvSpPr/>
            <p:nvPr/>
          </p:nvSpPr>
          <p:spPr bwMode="auto">
            <a:xfrm>
              <a:off x="5791200" y="2277124"/>
              <a:ext cx="5583382" cy="2727642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14" name="左箭头 13"/>
          <p:cNvSpPr/>
          <p:nvPr/>
        </p:nvSpPr>
        <p:spPr bwMode="auto">
          <a:xfrm>
            <a:off x="3933829" y="3735112"/>
            <a:ext cx="2465348" cy="279525"/>
          </a:xfrm>
          <a:prstGeom prst="leftArrow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066" y="2826805"/>
            <a:ext cx="2104762" cy="704762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4130998" y="4304967"/>
            <a:ext cx="2129830" cy="749602"/>
            <a:chOff x="2411760" y="4293096"/>
            <a:chExt cx="2088232" cy="720080"/>
          </a:xfrm>
        </p:grpSpPr>
        <p:sp>
          <p:nvSpPr>
            <p:cNvPr id="18" name="矩形 17"/>
            <p:cNvSpPr/>
            <p:nvPr/>
          </p:nvSpPr>
          <p:spPr>
            <a:xfrm>
              <a:off x="2411760" y="4293096"/>
              <a:ext cx="2088232" cy="72008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  上网行为管理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0" name="图片 4" descr="E:\深信服\临时文件\图标2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43" t="22425" r="22650" b="22042"/>
            <a:stretch/>
          </p:blipFill>
          <p:spPr bwMode="auto">
            <a:xfrm>
              <a:off x="2483768" y="4426098"/>
              <a:ext cx="433436" cy="454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流程图: 排序 1"/>
          <p:cNvSpPr/>
          <p:nvPr/>
        </p:nvSpPr>
        <p:spPr bwMode="auto">
          <a:xfrm>
            <a:off x="5041812" y="3488174"/>
            <a:ext cx="249381" cy="773400"/>
          </a:xfrm>
          <a:prstGeom prst="flowChartSor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54583" y="2326927"/>
            <a:ext cx="3066537" cy="2873682"/>
            <a:chOff x="531287" y="2544912"/>
            <a:chExt cx="3066537" cy="2873682"/>
          </a:xfrm>
        </p:grpSpPr>
        <p:sp>
          <p:nvSpPr>
            <p:cNvPr id="22" name="文本框 21"/>
            <p:cNvSpPr txBox="1"/>
            <p:nvPr/>
          </p:nvSpPr>
          <p:spPr>
            <a:xfrm>
              <a:off x="708629" y="3297692"/>
              <a:ext cx="2680891" cy="21209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隐蔽行为难发现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（网贷、求职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…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用户行为难管理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（上班购物、炒股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…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）</a:t>
              </a:r>
              <a:endParaRPr lang="en-US" altLang="zh-CN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>
                <a:lnSpc>
                  <a:spcPct val="150000"/>
                </a:lnSpc>
              </a:pPr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531287" y="2544912"/>
              <a:ext cx="3066537" cy="2850047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08629" y="2775744"/>
              <a:ext cx="19245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C000"/>
                  </a:solidFill>
                  <a:latin typeface="+mj-ea"/>
                  <a:ea typeface="+mj-ea"/>
                </a:rPr>
                <a:t>业务难题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447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1588" y="3041650"/>
            <a:ext cx="911225" cy="1084263"/>
          </a:xfrm>
          <a:prstGeom prst="rect">
            <a:avLst/>
          </a:prstGeom>
          <a:solidFill>
            <a:srgbClr val="72DC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15888" y="3359150"/>
            <a:ext cx="13414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b="1">
                <a:solidFill>
                  <a:schemeClr val="bg1"/>
                </a:solidFill>
                <a:latin typeface="方正兰亭中黑_GBK" charset="-122"/>
                <a:ea typeface="方正兰亭中黑_GBK" charset="-122"/>
              </a:rPr>
              <a:t>1</a:t>
            </a:r>
            <a:endParaRPr lang="en-US" altLang="zh-CN" sz="4000" b="1">
              <a:solidFill>
                <a:schemeClr val="bg1"/>
              </a:solidFill>
              <a:latin typeface="方正兰亭中黑_GBK" charset="-122"/>
              <a:ea typeface="方正兰亭中黑_GBK" charset="-122"/>
            </a:endParaRPr>
          </a:p>
        </p:txBody>
      </p:sp>
      <p:sp>
        <p:nvSpPr>
          <p:cNvPr id="3076" name="Rectangle 4"/>
          <p:cNvSpPr>
            <a:spLocks noChangeArrowheads="1"/>
          </p:cNvSpPr>
          <p:nvPr/>
        </p:nvSpPr>
        <p:spPr bwMode="auto">
          <a:xfrm>
            <a:off x="1111250" y="3895725"/>
            <a:ext cx="10958513" cy="215900"/>
          </a:xfrm>
          <a:prstGeom prst="rect">
            <a:avLst/>
          </a:prstGeom>
          <a:solidFill>
            <a:srgbClr val="72DC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7" name="标题 1"/>
          <p:cNvSpPr>
            <a:spLocks noGrp="1" noChangeArrowheads="1"/>
          </p:cNvSpPr>
          <p:nvPr/>
        </p:nvSpPr>
        <p:spPr bwMode="auto">
          <a:xfrm>
            <a:off x="982663" y="1301750"/>
            <a:ext cx="9448800" cy="4427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046" tIns="36023" rIns="72046" bIns="36023"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产品介绍</a:t>
            </a:r>
          </a:p>
        </p:txBody>
      </p:sp>
    </p:spTree>
    <p:extLst>
      <p:ext uri="{BB962C8B-B14F-4D97-AF65-F5344CB8AC3E}">
        <p14:creationId xmlns:p14="http://schemas.microsoft.com/office/powerpoint/2010/main" val="349448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11731" y="2149240"/>
            <a:ext cx="38875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汇总</a:t>
            </a:r>
            <a:r>
              <a:rPr lang="zh-CN" altLang="zh-CN" dirty="0" smtClean="0">
                <a:solidFill>
                  <a:schemeClr val="bg1"/>
                </a:solidFill>
                <a:latin typeface="+mj-ea"/>
                <a:ea typeface="+mj-ea"/>
              </a:rPr>
              <a:t>海量上网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原始数据，深度建模分析，感知用户行为</a:t>
            </a:r>
            <a:endParaRPr lang="en-US" altLang="zh-CN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zh-CN" dirty="0" smtClean="0">
                <a:solidFill>
                  <a:schemeClr val="bg1"/>
                </a:solidFill>
                <a:latin typeface="+mj-ea"/>
                <a:ea typeface="+mj-ea"/>
              </a:rPr>
              <a:t>以</a:t>
            </a:r>
            <a:r>
              <a:rPr lang="zh-CN" altLang="zh-CN" b="1" dirty="0">
                <a:solidFill>
                  <a:srgbClr val="FFC000"/>
                </a:solidFill>
                <a:latin typeface="+mj-ea"/>
                <a:ea typeface="+mj-ea"/>
              </a:rPr>
              <a:t>应用商店</a:t>
            </a:r>
            <a:r>
              <a:rPr lang="zh-CN" altLang="zh-CN" dirty="0" smtClean="0">
                <a:solidFill>
                  <a:schemeClr val="bg1"/>
                </a:solidFill>
                <a:latin typeface="+mj-ea"/>
                <a:ea typeface="+mj-ea"/>
              </a:rPr>
              <a:t>为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载体</a:t>
            </a:r>
            <a:r>
              <a:rPr lang="zh-CN" altLang="zh-CN" dirty="0" smtClean="0">
                <a:solidFill>
                  <a:schemeClr val="bg1"/>
                </a:solidFill>
                <a:latin typeface="+mj-ea"/>
                <a:ea typeface="+mj-ea"/>
              </a:rPr>
              <a:t>，</a:t>
            </a:r>
            <a:r>
              <a:rPr lang="zh-CN" altLang="zh-CN" dirty="0">
                <a:solidFill>
                  <a:schemeClr val="bg1"/>
                </a:solidFill>
                <a:latin typeface="+mj-ea"/>
                <a:ea typeface="+mj-ea"/>
              </a:rPr>
              <a:t>提供</a:t>
            </a:r>
            <a:r>
              <a:rPr lang="zh-CN" altLang="zh-CN" b="1" dirty="0">
                <a:solidFill>
                  <a:srgbClr val="FFC000"/>
                </a:solidFill>
                <a:latin typeface="+mj-ea"/>
                <a:ea typeface="+mj-ea"/>
              </a:rPr>
              <a:t>多种</a:t>
            </a:r>
            <a:r>
              <a:rPr lang="zh-CN" altLang="zh-CN" b="1" dirty="0" smtClean="0">
                <a:solidFill>
                  <a:srgbClr val="FFC000"/>
                </a:solidFill>
                <a:latin typeface="+mj-ea"/>
                <a:ea typeface="+mj-ea"/>
              </a:rPr>
              <a:t>行为</a:t>
            </a:r>
            <a:r>
              <a:rPr lang="zh-CN" altLang="en-US" b="1" dirty="0">
                <a:solidFill>
                  <a:srgbClr val="FFC000"/>
                </a:solidFill>
                <a:latin typeface="+mj-ea"/>
                <a:ea typeface="+mj-ea"/>
              </a:rPr>
              <a:t>感知</a:t>
            </a:r>
            <a:r>
              <a:rPr lang="zh-CN" altLang="zh-CN" b="1" dirty="0" smtClean="0">
                <a:solidFill>
                  <a:srgbClr val="FFC000"/>
                </a:solidFill>
                <a:latin typeface="+mj-ea"/>
                <a:ea typeface="+mj-ea"/>
              </a:rPr>
              <a:t>应用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zh-CN" dirty="0" smtClean="0">
                <a:solidFill>
                  <a:schemeClr val="bg1"/>
                </a:solidFill>
                <a:latin typeface="+mj-ea"/>
                <a:ea typeface="+mj-ea"/>
              </a:rPr>
              <a:t>每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个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行为感知</a:t>
            </a:r>
            <a:r>
              <a:rPr lang="zh-CN" altLang="zh-CN" dirty="0" smtClean="0">
                <a:solidFill>
                  <a:schemeClr val="bg1"/>
                </a:solidFill>
                <a:latin typeface="+mj-ea"/>
                <a:ea typeface="+mj-ea"/>
              </a:rPr>
              <a:t>应用</a:t>
            </a:r>
            <a:r>
              <a:rPr lang="zh-CN" altLang="zh-CN" dirty="0">
                <a:solidFill>
                  <a:schemeClr val="bg1"/>
                </a:solidFill>
                <a:latin typeface="+mj-ea"/>
                <a:ea typeface="+mj-ea"/>
              </a:rPr>
              <a:t>帮助客户解决一</a:t>
            </a:r>
            <a:r>
              <a:rPr lang="zh-CN" altLang="zh-CN" dirty="0" smtClean="0">
                <a:solidFill>
                  <a:schemeClr val="bg1"/>
                </a:solidFill>
                <a:latin typeface="+mj-ea"/>
                <a:ea typeface="+mj-ea"/>
              </a:rPr>
              <a:t>个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场景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下的业务</a:t>
            </a:r>
            <a:r>
              <a:rPr lang="zh-CN" altLang="zh-CN" dirty="0" smtClean="0">
                <a:solidFill>
                  <a:schemeClr val="bg1"/>
                </a:solidFill>
                <a:latin typeface="+mj-ea"/>
                <a:ea typeface="+mj-ea"/>
              </a:rPr>
              <a:t>问题</a:t>
            </a:r>
            <a:r>
              <a:rPr lang="en-US" altLang="zh-CN" dirty="0" smtClean="0">
                <a:solidFill>
                  <a:srgbClr val="FFC000"/>
                </a:solidFill>
                <a:latin typeface="+mj-ea"/>
                <a:ea typeface="+mj-ea"/>
              </a:rPr>
              <a:t>	</a:t>
            </a:r>
            <a:endParaRPr lang="zh-CN" altLang="en-US" sz="1400" dirty="0"/>
          </a:p>
        </p:txBody>
      </p:sp>
      <p:sp>
        <p:nvSpPr>
          <p:cNvPr id="5123" name="标题 2"/>
          <p:cNvSpPr>
            <a:spLocks noGrp="1" noChangeArrowheads="1"/>
          </p:cNvSpPr>
          <p:nvPr>
            <p:ph type="title" idx="4294967295"/>
          </p:nvPr>
        </p:nvSpPr>
        <p:spPr>
          <a:xfrm>
            <a:off x="912813" y="298972"/>
            <a:ext cx="10972800" cy="709613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046" tIns="36023" rIns="72046" bIns="36023"/>
          <a:lstStyle/>
          <a:p>
            <a:pPr eaLnBrk="1" hangingPunct="1"/>
            <a:r>
              <a:rPr lang="zh-CN" altLang="en-US" sz="3200" dirty="0" smtClean="0">
                <a:solidFill>
                  <a:schemeClr val="bg1"/>
                </a:solidFill>
              </a:rPr>
              <a:t>行为感知系统的定义</a:t>
            </a:r>
            <a:endParaRPr lang="zh-CN" altLang="zh-CN" sz="3200" dirty="0" smtClean="0">
              <a:solidFill>
                <a:schemeClr val="bg1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501379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301" y="1578662"/>
            <a:ext cx="7792671" cy="419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0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305885" y="1634276"/>
            <a:ext cx="6791698" cy="2173733"/>
            <a:chOff x="332509" y="1646833"/>
            <a:chExt cx="6791698" cy="2173733"/>
          </a:xfrm>
        </p:grpSpPr>
        <p:sp>
          <p:nvSpPr>
            <p:cNvPr id="2" name="圆角矩形 1"/>
            <p:cNvSpPr/>
            <p:nvPr/>
          </p:nvSpPr>
          <p:spPr bwMode="auto">
            <a:xfrm>
              <a:off x="5305950" y="2849097"/>
              <a:ext cx="1818257" cy="971469"/>
            </a:xfrm>
            <a:prstGeom prst="roundRect">
              <a:avLst/>
            </a:prstGeom>
            <a:solidFill>
              <a:srgbClr val="66FF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CN" altLang="en-US" sz="180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endParaRPr>
            </a:p>
          </p:txBody>
        </p:sp>
        <p:sp>
          <p:nvSpPr>
            <p:cNvPr id="92" name="TextBox 2"/>
            <p:cNvSpPr txBox="1"/>
            <p:nvPr/>
          </p:nvSpPr>
          <p:spPr>
            <a:xfrm>
              <a:off x="332509" y="1646833"/>
              <a:ext cx="3048557" cy="1061829"/>
            </a:xfrm>
            <a:prstGeom prst="rect">
              <a:avLst/>
            </a:prstGeom>
            <a:noFill/>
            <a:ln w="12700">
              <a:solidFill>
                <a:srgbClr val="66FF66"/>
              </a:solidFill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数据分析部分</a:t>
              </a:r>
              <a:endPara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l"/>
                <a:tabLst/>
                <a:defRPr/>
              </a:pPr>
              <a:r>
                <a:rPr kumimoji="0" lang="zh-CN" altLang="en-US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数据</a:t>
              </a:r>
              <a:r>
                <a:rPr kumimoji="0" lang="zh-CN" altLang="en-US" sz="180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汇总、</a:t>
              </a:r>
              <a:r>
                <a:rPr kumimoji="0" lang="zh-CN" altLang="en-US" sz="18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  <a:cs typeface="+mn-cs"/>
                </a:rPr>
                <a:t>建模、展示</a:t>
              </a:r>
              <a:endParaRPr kumimoji="0" lang="en-US" altLang="zh-CN" sz="18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cxnSp>
          <p:nvCxnSpPr>
            <p:cNvPr id="7" name="直接连接符 6"/>
            <p:cNvCxnSpPr>
              <a:stCxn id="92" idx="3"/>
              <a:endCxn id="2" idx="1"/>
            </p:cNvCxnSpPr>
            <p:nvPr/>
          </p:nvCxnSpPr>
          <p:spPr bwMode="auto">
            <a:xfrm>
              <a:off x="3381066" y="2523996"/>
              <a:ext cx="1924884" cy="810836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66FF66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0" name="圆角矩形 99"/>
          <p:cNvSpPr/>
          <p:nvPr/>
        </p:nvSpPr>
        <p:spPr bwMode="auto">
          <a:xfrm>
            <a:off x="8411274" y="1933960"/>
            <a:ext cx="864713" cy="380007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9" name="圆角矩形 98"/>
          <p:cNvSpPr/>
          <p:nvPr/>
        </p:nvSpPr>
        <p:spPr bwMode="auto">
          <a:xfrm>
            <a:off x="7453893" y="1934450"/>
            <a:ext cx="905786" cy="380007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7" name="圆角矩形 96"/>
          <p:cNvSpPr/>
          <p:nvPr/>
        </p:nvSpPr>
        <p:spPr bwMode="auto">
          <a:xfrm>
            <a:off x="7439674" y="2501729"/>
            <a:ext cx="905786" cy="355601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8424043" y="2473827"/>
            <a:ext cx="851944" cy="380007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6" name="圆角矩形 95"/>
          <p:cNvSpPr/>
          <p:nvPr/>
        </p:nvSpPr>
        <p:spPr bwMode="auto">
          <a:xfrm>
            <a:off x="10881036" y="5048956"/>
            <a:ext cx="769842" cy="380007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5" name="圆角矩形 94"/>
          <p:cNvSpPr/>
          <p:nvPr/>
        </p:nvSpPr>
        <p:spPr bwMode="auto">
          <a:xfrm>
            <a:off x="8718024" y="5063685"/>
            <a:ext cx="769842" cy="380007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94" name="圆角矩形 93"/>
          <p:cNvSpPr/>
          <p:nvPr/>
        </p:nvSpPr>
        <p:spPr bwMode="auto">
          <a:xfrm>
            <a:off x="6820071" y="5063685"/>
            <a:ext cx="925105" cy="380007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4918719" y="5064574"/>
            <a:ext cx="905786" cy="380007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6537011" y="3290943"/>
            <a:ext cx="1366439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直接连接符 28"/>
          <p:cNvCxnSpPr/>
          <p:nvPr/>
        </p:nvCxnSpPr>
        <p:spPr bwMode="auto">
          <a:xfrm>
            <a:off x="9009105" y="3186952"/>
            <a:ext cx="933652" cy="72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Line 94"/>
          <p:cNvSpPr>
            <a:spLocks noChangeShapeType="1"/>
          </p:cNvSpPr>
          <p:nvPr/>
        </p:nvSpPr>
        <p:spPr bwMode="auto">
          <a:xfrm flipV="1">
            <a:off x="8838301" y="1247228"/>
            <a:ext cx="0" cy="2560781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1" name="Line 94"/>
          <p:cNvSpPr>
            <a:spLocks noChangeShapeType="1"/>
          </p:cNvSpPr>
          <p:nvPr/>
        </p:nvSpPr>
        <p:spPr bwMode="auto">
          <a:xfrm flipH="1" flipV="1">
            <a:off x="8052904" y="3256279"/>
            <a:ext cx="632893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 sz="1200" ker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" name="TextBox 29"/>
          <p:cNvSpPr txBox="1">
            <a:spLocks noChangeArrowheads="1"/>
          </p:cNvSpPr>
          <p:nvPr/>
        </p:nvSpPr>
        <p:spPr bwMode="auto">
          <a:xfrm>
            <a:off x="9542869" y="3416600"/>
            <a:ext cx="14899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集中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管理平台</a:t>
            </a:r>
          </a:p>
        </p:txBody>
      </p:sp>
      <p:sp>
        <p:nvSpPr>
          <p:cNvPr id="33" name="Line 94"/>
          <p:cNvSpPr>
            <a:spLocks noChangeShapeType="1"/>
          </p:cNvSpPr>
          <p:nvPr/>
        </p:nvSpPr>
        <p:spPr bwMode="auto">
          <a:xfrm flipV="1">
            <a:off x="7897349" y="1215454"/>
            <a:ext cx="1525" cy="2560781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4" name="Picture 13" descr="交换机三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869" y="3052631"/>
            <a:ext cx="358384" cy="44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13" descr="交换机三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871" y="3041077"/>
            <a:ext cx="359911" cy="446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Line 94"/>
          <p:cNvSpPr>
            <a:spLocks noChangeShapeType="1"/>
          </p:cNvSpPr>
          <p:nvPr/>
        </p:nvSpPr>
        <p:spPr bwMode="auto">
          <a:xfrm flipV="1">
            <a:off x="5168641" y="4124317"/>
            <a:ext cx="2638731" cy="1009619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7" name="Line 94"/>
          <p:cNvSpPr>
            <a:spLocks noChangeShapeType="1"/>
          </p:cNvSpPr>
          <p:nvPr/>
        </p:nvSpPr>
        <p:spPr bwMode="auto">
          <a:xfrm flipV="1">
            <a:off x="7317084" y="4144537"/>
            <a:ext cx="798345" cy="10110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8" name="Picture 29" descr="教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463" y="5403023"/>
            <a:ext cx="1209359" cy="64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Line 94"/>
          <p:cNvSpPr>
            <a:spLocks noChangeShapeType="1"/>
          </p:cNvSpPr>
          <p:nvPr/>
        </p:nvSpPr>
        <p:spPr bwMode="auto">
          <a:xfrm flipH="1" flipV="1">
            <a:off x="8583618" y="4226863"/>
            <a:ext cx="394109" cy="837711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0" name="Picture 29" descr="教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033" y="5468216"/>
            <a:ext cx="1209359" cy="64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Line 94"/>
          <p:cNvSpPr>
            <a:spLocks noChangeShapeType="1"/>
          </p:cNvSpPr>
          <p:nvPr/>
        </p:nvSpPr>
        <p:spPr bwMode="auto">
          <a:xfrm>
            <a:off x="8705622" y="4153204"/>
            <a:ext cx="2434635" cy="95758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2" name="组合 2"/>
          <p:cNvGrpSpPr/>
          <p:nvPr/>
        </p:nvGrpSpPr>
        <p:grpSpPr bwMode="auto">
          <a:xfrm>
            <a:off x="7424585" y="3353050"/>
            <a:ext cx="1711099" cy="1247893"/>
            <a:chOff x="3721140" y="3095920"/>
            <a:chExt cx="1596620" cy="1329522"/>
          </a:xfrm>
        </p:grpSpPr>
        <p:pic>
          <p:nvPicPr>
            <p:cNvPr id="89" name="Picture 10" descr="D:\sinfor\2010\1月\网络图标设计\修改0126\修改\互联网云_1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140" y="3095920"/>
              <a:ext cx="1596620" cy="13295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  <p:sp>
          <p:nvSpPr>
            <p:cNvPr id="90" name="TextBox 116"/>
            <p:cNvSpPr txBox="1">
              <a:spLocks noChangeArrowheads="1"/>
            </p:cNvSpPr>
            <p:nvPr/>
          </p:nvSpPr>
          <p:spPr bwMode="auto">
            <a:xfrm>
              <a:off x="4152313" y="3653188"/>
              <a:ext cx="751170" cy="36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rgbClr val="1E1C11"/>
                  </a:solidFill>
                  <a:latin typeface="+mj-ea"/>
                  <a:ea typeface="+mj-ea"/>
                </a:rPr>
                <a:t>广</a:t>
              </a:r>
              <a:r>
                <a:rPr lang="zh-CN" altLang="en-US" sz="1600" dirty="0" smtClean="0">
                  <a:solidFill>
                    <a:srgbClr val="1E1C11"/>
                  </a:solidFill>
                  <a:latin typeface="+mj-ea"/>
                  <a:ea typeface="+mj-ea"/>
                </a:rPr>
                <a:t>域网</a:t>
              </a:r>
              <a:endParaRPr lang="zh-CN" altLang="en-US" sz="1600" dirty="0">
                <a:solidFill>
                  <a:srgbClr val="1E1C1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43" name="Picture 13" descr="网络管理平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216" y="2817457"/>
            <a:ext cx="937901" cy="66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</p:pic>
      <p:pic>
        <p:nvPicPr>
          <p:cNvPr id="44" name="Picture 29" descr="教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059" y="5403746"/>
            <a:ext cx="1209360" cy="64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29" descr="教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030" y="5441835"/>
            <a:ext cx="1209360" cy="644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29"/>
          <p:cNvSpPr txBox="1">
            <a:spLocks noChangeArrowheads="1"/>
          </p:cNvSpPr>
          <p:nvPr/>
        </p:nvSpPr>
        <p:spPr bwMode="auto">
          <a:xfrm>
            <a:off x="4923516" y="6071434"/>
            <a:ext cx="8611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kern="0" dirty="0" smtClean="0">
                <a:solidFill>
                  <a:schemeClr val="bg1"/>
                </a:solidFill>
                <a:latin typeface="+mj-ea"/>
                <a:ea typeface="+mj-ea"/>
              </a:rPr>
              <a:t>XX</a:t>
            </a:r>
            <a:r>
              <a:rPr lang="zh-CN" altLang="en-US" sz="1600" kern="0" dirty="0" smtClean="0">
                <a:solidFill>
                  <a:schemeClr val="bg1"/>
                </a:solidFill>
                <a:latin typeface="+mj-ea"/>
                <a:ea typeface="+mj-ea"/>
              </a:rPr>
              <a:t>分支</a:t>
            </a:r>
            <a:endParaRPr lang="zh-CN" altLang="en-US" sz="1600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7" name="TextBox 29"/>
          <p:cNvSpPr txBox="1">
            <a:spLocks noChangeArrowheads="1"/>
          </p:cNvSpPr>
          <p:nvPr/>
        </p:nvSpPr>
        <p:spPr bwMode="auto">
          <a:xfrm>
            <a:off x="6992999" y="6087321"/>
            <a:ext cx="8611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kern="0" dirty="0" smtClean="0">
                <a:solidFill>
                  <a:schemeClr val="bg1"/>
                </a:solidFill>
                <a:latin typeface="+mj-ea"/>
                <a:ea typeface="+mj-ea"/>
              </a:rPr>
              <a:t>XX</a:t>
            </a:r>
            <a:r>
              <a:rPr lang="zh-CN" altLang="en-US" sz="1600" kern="0" dirty="0" smtClean="0">
                <a:solidFill>
                  <a:schemeClr val="bg1"/>
                </a:solidFill>
                <a:latin typeface="+mj-ea"/>
                <a:ea typeface="+mj-ea"/>
              </a:rPr>
              <a:t>分支</a:t>
            </a:r>
            <a:endParaRPr lang="zh-CN" altLang="en-US" sz="1600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8" name="TextBox 29"/>
          <p:cNvSpPr txBox="1">
            <a:spLocks noChangeArrowheads="1"/>
          </p:cNvSpPr>
          <p:nvPr/>
        </p:nvSpPr>
        <p:spPr bwMode="auto">
          <a:xfrm>
            <a:off x="8893203" y="6100321"/>
            <a:ext cx="8611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kern="0" dirty="0" smtClean="0">
                <a:solidFill>
                  <a:schemeClr val="bg1"/>
                </a:solidFill>
                <a:latin typeface="+mj-ea"/>
                <a:ea typeface="+mj-ea"/>
              </a:rPr>
              <a:t>XX</a:t>
            </a:r>
            <a:r>
              <a:rPr lang="zh-CN" altLang="en-US" sz="1600" kern="0" dirty="0" smtClean="0">
                <a:solidFill>
                  <a:schemeClr val="bg1"/>
                </a:solidFill>
                <a:latin typeface="+mj-ea"/>
                <a:ea typeface="+mj-ea"/>
              </a:rPr>
              <a:t>分支</a:t>
            </a:r>
            <a:endParaRPr lang="zh-CN" altLang="en-US" sz="1600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49" name="TextBox 29"/>
          <p:cNvSpPr txBox="1">
            <a:spLocks noChangeArrowheads="1"/>
          </p:cNvSpPr>
          <p:nvPr/>
        </p:nvSpPr>
        <p:spPr bwMode="auto">
          <a:xfrm>
            <a:off x="11032837" y="6098875"/>
            <a:ext cx="86113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600" kern="0" dirty="0" smtClean="0">
                <a:solidFill>
                  <a:schemeClr val="bg1"/>
                </a:solidFill>
                <a:latin typeface="+mj-ea"/>
                <a:ea typeface="+mj-ea"/>
              </a:rPr>
              <a:t>XX</a:t>
            </a:r>
            <a:r>
              <a:rPr lang="zh-CN" altLang="en-US" sz="1600" kern="0" dirty="0" smtClean="0">
                <a:solidFill>
                  <a:schemeClr val="bg1"/>
                </a:solidFill>
                <a:latin typeface="+mj-ea"/>
                <a:ea typeface="+mj-ea"/>
              </a:rPr>
              <a:t>分支</a:t>
            </a:r>
            <a:endParaRPr lang="zh-CN" altLang="en-US" sz="1600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0" name="Line 94"/>
          <p:cNvSpPr>
            <a:spLocks noChangeShapeType="1"/>
          </p:cNvSpPr>
          <p:nvPr/>
        </p:nvSpPr>
        <p:spPr bwMode="auto">
          <a:xfrm flipH="1" flipV="1">
            <a:off x="8043753" y="2607855"/>
            <a:ext cx="632893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 kern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1" name="Line 94"/>
          <p:cNvSpPr>
            <a:spLocks noChangeShapeType="1"/>
          </p:cNvSpPr>
          <p:nvPr/>
        </p:nvSpPr>
        <p:spPr bwMode="auto">
          <a:xfrm flipH="1" flipV="1">
            <a:off x="8033079" y="2109564"/>
            <a:ext cx="632892" cy="0"/>
          </a:xfrm>
          <a:prstGeom prst="line">
            <a:avLst/>
          </a:prstGeom>
          <a:noFill/>
          <a:ln w="25400">
            <a:solidFill>
              <a:schemeClr val="bg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1" hangingPunct="1">
              <a:defRPr/>
            </a:pPr>
            <a:endParaRPr lang="zh-CN" altLang="en-US" sz="1200" kern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52" name="直接连接符 51"/>
          <p:cNvCxnSpPr/>
          <p:nvPr/>
        </p:nvCxnSpPr>
        <p:spPr bwMode="auto">
          <a:xfrm>
            <a:off x="6230693" y="1863231"/>
            <a:ext cx="0" cy="1324444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3" name="组合 2"/>
          <p:cNvGrpSpPr/>
          <p:nvPr/>
        </p:nvGrpSpPr>
        <p:grpSpPr bwMode="auto">
          <a:xfrm>
            <a:off x="5100648" y="1131432"/>
            <a:ext cx="2208261" cy="1481870"/>
            <a:chOff x="20002" y="2016138"/>
            <a:chExt cx="2297748" cy="1629566"/>
          </a:xfrm>
        </p:grpSpPr>
        <p:pic>
          <p:nvPicPr>
            <p:cNvPr id="87" name="Pictur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002" y="2016138"/>
              <a:ext cx="2297748" cy="1629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" name="图片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525" y="2062400"/>
              <a:ext cx="1989539" cy="1153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4" name="Picture 15" descr="D:\sinfor\2010\1月\网络图标设计\修改0126\修改\产品2\上网行为管理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 b="33333"/>
          <a:stretch>
            <a:fillRect/>
          </a:stretch>
        </p:blipFill>
        <p:spPr bwMode="auto">
          <a:xfrm>
            <a:off x="10853646" y="5109312"/>
            <a:ext cx="832673" cy="30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任意多边形 54"/>
          <p:cNvSpPr/>
          <p:nvPr/>
        </p:nvSpPr>
        <p:spPr bwMode="auto">
          <a:xfrm flipH="1">
            <a:off x="5600849" y="3353050"/>
            <a:ext cx="2002167" cy="1829551"/>
          </a:xfrm>
          <a:custGeom>
            <a:avLst/>
            <a:gdLst>
              <a:gd name="connsiteX0" fmla="*/ 2051444 w 2051444"/>
              <a:gd name="connsiteY0" fmla="*/ 1661160 h 1661160"/>
              <a:gd name="connsiteX1" fmla="*/ 55004 w 2051444"/>
              <a:gd name="connsiteY1" fmla="*/ 975360 h 1661160"/>
              <a:gd name="connsiteX2" fmla="*/ 756044 w 2051444"/>
              <a:gd name="connsiteY2" fmla="*/ 0 h 166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1444" h="1661160">
                <a:moveTo>
                  <a:pt x="2051444" y="1661160"/>
                </a:moveTo>
                <a:cubicBezTo>
                  <a:pt x="1161174" y="1456690"/>
                  <a:pt x="270904" y="1252220"/>
                  <a:pt x="55004" y="975360"/>
                </a:cubicBezTo>
                <a:cubicBezTo>
                  <a:pt x="-160896" y="698500"/>
                  <a:pt x="297574" y="349250"/>
                  <a:pt x="756044" y="0"/>
                </a:cubicBezTo>
              </a:path>
            </a:pathLst>
          </a:cu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任意多边形 55"/>
          <p:cNvSpPr/>
          <p:nvPr/>
        </p:nvSpPr>
        <p:spPr bwMode="auto">
          <a:xfrm flipH="1">
            <a:off x="6957922" y="3342939"/>
            <a:ext cx="994328" cy="1978720"/>
          </a:xfrm>
          <a:custGeom>
            <a:avLst/>
            <a:gdLst>
              <a:gd name="connsiteX0" fmla="*/ 437591 w 833831"/>
              <a:gd name="connsiteY0" fmla="*/ 1661160 h 1661160"/>
              <a:gd name="connsiteX1" fmla="*/ 10871 w 833831"/>
              <a:gd name="connsiteY1" fmla="*/ 883920 h 1661160"/>
              <a:gd name="connsiteX2" fmla="*/ 833831 w 833831"/>
              <a:gd name="connsiteY2" fmla="*/ 0 h 1661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3831" h="1661160">
                <a:moveTo>
                  <a:pt x="437591" y="1661160"/>
                </a:moveTo>
                <a:cubicBezTo>
                  <a:pt x="191211" y="1410970"/>
                  <a:pt x="-55169" y="1160780"/>
                  <a:pt x="10871" y="883920"/>
                </a:cubicBezTo>
                <a:cubicBezTo>
                  <a:pt x="76911" y="607060"/>
                  <a:pt x="455371" y="303530"/>
                  <a:pt x="833831" y="0"/>
                </a:cubicBezTo>
              </a:path>
            </a:pathLst>
          </a:cu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7" name="Picture 15" descr="D:\sinfor\2010\1月\网络图标设计\修改0126\修改\产品2\上网行为管理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 b="33333"/>
          <a:stretch>
            <a:fillRect/>
          </a:stretch>
        </p:blipFill>
        <p:spPr bwMode="auto">
          <a:xfrm>
            <a:off x="6852695" y="5109313"/>
            <a:ext cx="832673" cy="30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任意多边形 57"/>
          <p:cNvSpPr/>
          <p:nvPr/>
        </p:nvSpPr>
        <p:spPr bwMode="auto">
          <a:xfrm flipH="1">
            <a:off x="6986898" y="3370382"/>
            <a:ext cx="2289089" cy="1721631"/>
          </a:xfrm>
          <a:custGeom>
            <a:avLst/>
            <a:gdLst>
              <a:gd name="connsiteX0" fmla="*/ 0 w 2270760"/>
              <a:gd name="connsiteY0" fmla="*/ 1848184 h 1848184"/>
              <a:gd name="connsiteX1" fmla="*/ 899160 w 2270760"/>
              <a:gd name="connsiteY1" fmla="*/ 1070944 h 1848184"/>
              <a:gd name="connsiteX2" fmla="*/ 1935480 w 2270760"/>
              <a:gd name="connsiteY2" fmla="*/ 141304 h 1848184"/>
              <a:gd name="connsiteX3" fmla="*/ 2270760 w 2270760"/>
              <a:gd name="connsiteY3" fmla="*/ 19384 h 184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0760" h="1848184">
                <a:moveTo>
                  <a:pt x="0" y="1848184"/>
                </a:moveTo>
                <a:lnTo>
                  <a:pt x="899160" y="1070944"/>
                </a:lnTo>
                <a:cubicBezTo>
                  <a:pt x="1221740" y="786464"/>
                  <a:pt x="1706880" y="316564"/>
                  <a:pt x="1935480" y="141304"/>
                </a:cubicBezTo>
                <a:cubicBezTo>
                  <a:pt x="2164080" y="-33956"/>
                  <a:pt x="2217420" y="-7286"/>
                  <a:pt x="2270760" y="19384"/>
                </a:cubicBezTo>
              </a:path>
            </a:pathLst>
          </a:custGeom>
          <a:noFill/>
          <a:ln w="63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59" name="Picture 15" descr="D:\sinfor\2010\1月\网络图标设计\修改0126\修改\产品2\上网行为管理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 b="33333"/>
          <a:stretch>
            <a:fillRect/>
          </a:stretch>
        </p:blipFill>
        <p:spPr bwMode="auto">
          <a:xfrm>
            <a:off x="8732324" y="5108422"/>
            <a:ext cx="832673" cy="30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矩形 23"/>
          <p:cNvSpPr>
            <a:spLocks noChangeArrowheads="1"/>
          </p:cNvSpPr>
          <p:nvPr/>
        </p:nvSpPr>
        <p:spPr bwMode="auto">
          <a:xfrm>
            <a:off x="5838278" y="822664"/>
            <a:ext cx="16794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支持大</a:t>
            </a:r>
            <a:r>
              <a:rPr lang="zh-CN" altLang="en-US" sz="1600" dirty="0">
                <a:solidFill>
                  <a:schemeClr val="bg1"/>
                </a:solidFill>
                <a:latin typeface="+mj-ea"/>
                <a:ea typeface="+mj-ea"/>
              </a:rPr>
              <a:t>屏</a:t>
            </a:r>
            <a:r>
              <a:rPr lang="zh-CN" altLang="en-US" sz="1600" dirty="0" smtClean="0">
                <a:solidFill>
                  <a:schemeClr val="bg1"/>
                </a:solidFill>
                <a:latin typeface="+mj-ea"/>
                <a:ea typeface="+mj-ea"/>
              </a:rPr>
              <a:t>展示</a:t>
            </a:r>
            <a:endParaRPr lang="en-US" altLang="zh-CN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1" name="TextBox 29"/>
          <p:cNvSpPr txBox="1">
            <a:spLocks noChangeArrowheads="1"/>
          </p:cNvSpPr>
          <p:nvPr/>
        </p:nvSpPr>
        <p:spPr bwMode="auto">
          <a:xfrm>
            <a:off x="5787295" y="5173935"/>
            <a:ext cx="11948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</a:rPr>
              <a:t>上网行为管理</a:t>
            </a:r>
          </a:p>
        </p:txBody>
      </p:sp>
      <p:sp>
        <p:nvSpPr>
          <p:cNvPr id="62" name="TextBox 29"/>
          <p:cNvSpPr txBox="1">
            <a:spLocks noChangeArrowheads="1"/>
          </p:cNvSpPr>
          <p:nvPr/>
        </p:nvSpPr>
        <p:spPr bwMode="auto">
          <a:xfrm>
            <a:off x="7676128" y="5178634"/>
            <a:ext cx="11948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</a:rPr>
              <a:t>上网行为管理</a:t>
            </a:r>
          </a:p>
        </p:txBody>
      </p:sp>
      <p:sp>
        <p:nvSpPr>
          <p:cNvPr id="63" name="TextBox 29"/>
          <p:cNvSpPr txBox="1">
            <a:spLocks noChangeArrowheads="1"/>
          </p:cNvSpPr>
          <p:nvPr/>
        </p:nvSpPr>
        <p:spPr bwMode="auto">
          <a:xfrm>
            <a:off x="9837993" y="5167582"/>
            <a:ext cx="119484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200" dirty="0">
                <a:solidFill>
                  <a:schemeClr val="bg1"/>
                </a:solidFill>
                <a:latin typeface="+mj-ea"/>
                <a:ea typeface="+mj-ea"/>
              </a:rPr>
              <a:t>上网行为管理</a:t>
            </a:r>
          </a:p>
        </p:txBody>
      </p:sp>
      <p:pic>
        <p:nvPicPr>
          <p:cNvPr id="64" name="Picture 15" descr="D:\sinfor\2010\1月\网络图标设计\修改0126\修改\产品2\上网行为管理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 b="33333"/>
          <a:stretch>
            <a:fillRect/>
          </a:stretch>
        </p:blipFill>
        <p:spPr bwMode="auto">
          <a:xfrm>
            <a:off x="4918720" y="5109313"/>
            <a:ext cx="832673" cy="30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Picture 15" descr="E:\销售工具汇总\品牌类\网络拓扑图标\AF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089" y="1912598"/>
            <a:ext cx="482608" cy="39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Picture 15" descr="E:\销售工具汇总\品牌类\网络拓扑图标\AFlogo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368" y="1922006"/>
            <a:ext cx="482608" cy="39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7" name="直接连接符 66"/>
          <p:cNvCxnSpPr/>
          <p:nvPr/>
        </p:nvCxnSpPr>
        <p:spPr bwMode="auto">
          <a:xfrm>
            <a:off x="7886846" y="1703905"/>
            <a:ext cx="923547" cy="176939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直接连接符 67"/>
          <p:cNvCxnSpPr/>
          <p:nvPr/>
        </p:nvCxnSpPr>
        <p:spPr bwMode="auto">
          <a:xfrm flipV="1">
            <a:off x="7918573" y="1556544"/>
            <a:ext cx="921252" cy="351093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9" name="组合 148"/>
          <p:cNvGrpSpPr/>
          <p:nvPr/>
        </p:nvGrpSpPr>
        <p:grpSpPr bwMode="auto">
          <a:xfrm>
            <a:off x="7242567" y="1029675"/>
            <a:ext cx="1198611" cy="847216"/>
            <a:chOff x="6283324" y="2947989"/>
            <a:chExt cx="1054519" cy="741033"/>
          </a:xfrm>
        </p:grpSpPr>
        <p:pic>
          <p:nvPicPr>
            <p:cNvPr id="85" name="Picture 11" descr="D:\sinfor\2010\1月\网络图标设计\修改0126\修改\互联网云_2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324" y="2947989"/>
              <a:ext cx="1054519" cy="741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  <p:sp>
          <p:nvSpPr>
            <p:cNvPr id="86" name="TextBox 138"/>
            <p:cNvSpPr txBox="1">
              <a:spLocks noChangeArrowheads="1"/>
            </p:cNvSpPr>
            <p:nvPr/>
          </p:nvSpPr>
          <p:spPr bwMode="auto">
            <a:xfrm>
              <a:off x="6540576" y="3133243"/>
              <a:ext cx="526323" cy="296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 dirty="0">
                  <a:solidFill>
                    <a:schemeClr val="bg1"/>
                  </a:solidFill>
                  <a:latin typeface="+mj-ea"/>
                  <a:ea typeface="+mj-ea"/>
                </a:rPr>
                <a:t>联通</a:t>
              </a:r>
            </a:p>
          </p:txBody>
        </p:sp>
      </p:grpSp>
      <p:grpSp>
        <p:nvGrpSpPr>
          <p:cNvPr id="70" name="组合 148"/>
          <p:cNvGrpSpPr/>
          <p:nvPr/>
        </p:nvGrpSpPr>
        <p:grpSpPr bwMode="auto">
          <a:xfrm>
            <a:off x="8397880" y="1016451"/>
            <a:ext cx="1198611" cy="847216"/>
            <a:chOff x="6283324" y="2947989"/>
            <a:chExt cx="1054519" cy="741033"/>
          </a:xfrm>
        </p:grpSpPr>
        <p:pic>
          <p:nvPicPr>
            <p:cNvPr id="83" name="Picture 11" descr="D:\sinfor\2010\1月\网络图标设计\修改0126\修改\互联网云_2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324" y="2947989"/>
              <a:ext cx="1054519" cy="741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  <p:sp>
          <p:nvSpPr>
            <p:cNvPr id="84" name="TextBox 138"/>
            <p:cNvSpPr txBox="1">
              <a:spLocks noChangeArrowheads="1"/>
            </p:cNvSpPr>
            <p:nvPr/>
          </p:nvSpPr>
          <p:spPr bwMode="auto">
            <a:xfrm>
              <a:off x="6540576" y="3133243"/>
              <a:ext cx="526323" cy="296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1600" dirty="0" smtClean="0">
                  <a:solidFill>
                    <a:schemeClr val="bg1"/>
                  </a:solidFill>
                  <a:latin typeface="+mj-ea"/>
                  <a:ea typeface="+mj-ea"/>
                </a:rPr>
                <a:t>电信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4700060" y="4846624"/>
            <a:ext cx="7249330" cy="159080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j-ea"/>
              <a:ea typeface="+mj-ea"/>
            </a:endParaRPr>
          </a:p>
        </p:txBody>
      </p:sp>
      <p:pic>
        <p:nvPicPr>
          <p:cNvPr id="72" name="Picture 12" descr="交换机二层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2026" y="2982983"/>
            <a:ext cx="1006106" cy="651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组合 148"/>
          <p:cNvGrpSpPr/>
          <p:nvPr/>
        </p:nvGrpSpPr>
        <p:grpSpPr bwMode="auto">
          <a:xfrm>
            <a:off x="5247231" y="3714131"/>
            <a:ext cx="1198611" cy="862681"/>
            <a:chOff x="6283324" y="2947989"/>
            <a:chExt cx="1054519" cy="741033"/>
          </a:xfrm>
        </p:grpSpPr>
        <p:pic>
          <p:nvPicPr>
            <p:cNvPr id="81" name="Picture 11" descr="D:\sinfor\2010\1月\网络图标设计\修改0126\修改\互联网云_2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3324" y="2947989"/>
              <a:ext cx="1054519" cy="7410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</p:pic>
        <p:sp>
          <p:nvSpPr>
            <p:cNvPr id="82" name="TextBox 138"/>
            <p:cNvSpPr txBox="1">
              <a:spLocks noChangeArrowheads="1"/>
            </p:cNvSpPr>
            <p:nvPr/>
          </p:nvSpPr>
          <p:spPr bwMode="auto">
            <a:xfrm>
              <a:off x="6414874" y="3133243"/>
              <a:ext cx="847419" cy="2908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1600" dirty="0">
                  <a:solidFill>
                    <a:schemeClr val="bg1"/>
                  </a:solidFill>
                  <a:latin typeface="+mj-ea"/>
                  <a:ea typeface="+mj-ea"/>
                </a:rPr>
                <a:t>Internet</a:t>
              </a:r>
              <a:endParaRPr lang="zh-CN" altLang="en-US" sz="16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74" name="Line 94"/>
          <p:cNvSpPr>
            <a:spLocks noChangeShapeType="1"/>
          </p:cNvSpPr>
          <p:nvPr/>
        </p:nvSpPr>
        <p:spPr bwMode="auto">
          <a:xfrm flipV="1">
            <a:off x="5304740" y="4332298"/>
            <a:ext cx="446653" cy="76998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5" name="Line 94"/>
          <p:cNvSpPr>
            <a:spLocks noChangeShapeType="1"/>
          </p:cNvSpPr>
          <p:nvPr/>
        </p:nvSpPr>
        <p:spPr bwMode="auto">
          <a:xfrm flipH="1" flipV="1">
            <a:off x="5751393" y="4332298"/>
            <a:ext cx="1621195" cy="76998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6" name="Line 94"/>
          <p:cNvSpPr>
            <a:spLocks noChangeShapeType="1"/>
          </p:cNvSpPr>
          <p:nvPr/>
        </p:nvSpPr>
        <p:spPr bwMode="auto">
          <a:xfrm flipH="1" flipV="1">
            <a:off x="5751393" y="4332298"/>
            <a:ext cx="3210480" cy="73569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77" name="Line 94"/>
          <p:cNvSpPr>
            <a:spLocks noChangeShapeType="1"/>
          </p:cNvSpPr>
          <p:nvPr/>
        </p:nvSpPr>
        <p:spPr bwMode="auto">
          <a:xfrm flipH="1" flipV="1">
            <a:off x="5751393" y="4332298"/>
            <a:ext cx="5281443" cy="801636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20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78" name="Picture 15" descr="D:\sinfor\2010\1月\网络图标设计\修改0126\修改\产品2\上网行为管理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 b="33333"/>
          <a:stretch>
            <a:fillRect/>
          </a:stretch>
        </p:blipFill>
        <p:spPr bwMode="auto">
          <a:xfrm>
            <a:off x="7487840" y="2531244"/>
            <a:ext cx="832673" cy="30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15" descr="D:\sinfor\2010\1月\网络图标设计\修改0126\修改\产品2\上网行为管理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1" b="33333"/>
          <a:stretch>
            <a:fillRect/>
          </a:stretch>
        </p:blipFill>
        <p:spPr bwMode="auto">
          <a:xfrm>
            <a:off x="8421964" y="2518684"/>
            <a:ext cx="832673" cy="305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文本框 79"/>
          <p:cNvSpPr txBox="1"/>
          <p:nvPr/>
        </p:nvSpPr>
        <p:spPr>
          <a:xfrm>
            <a:off x="5387454" y="3444319"/>
            <a:ext cx="164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+mj-ea"/>
                <a:ea typeface="+mj-ea"/>
              </a:rPr>
              <a:t>行为感知系统</a:t>
            </a:r>
            <a:endParaRPr lang="zh-CN" altLang="en-US" b="1" dirty="0">
              <a:solidFill>
                <a:schemeClr val="bg2">
                  <a:lumMod val="1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4" name="TextBox 2"/>
          <p:cNvSpPr txBox="1"/>
          <p:nvPr/>
        </p:nvSpPr>
        <p:spPr>
          <a:xfrm>
            <a:off x="305885" y="3992544"/>
            <a:ext cx="3045663" cy="1708160"/>
          </a:xfrm>
          <a:prstGeom prst="rect">
            <a:avLst/>
          </a:prstGeom>
          <a:noFill/>
          <a:ln w="12700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数据采集</a:t>
            </a:r>
            <a:r>
              <a:rPr lang="zh-CN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部分</a:t>
            </a:r>
            <a:endParaRPr lang="en-US" altLang="zh-CN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深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信服</a:t>
            </a:r>
            <a:r>
              <a:rPr lang="en-US" altLang="zh-CN" dirty="0">
                <a:solidFill>
                  <a:schemeClr val="bg1"/>
                </a:solidFill>
                <a:latin typeface="+mj-ea"/>
                <a:ea typeface="+mj-ea"/>
              </a:rPr>
              <a:t>AC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+mj-ea"/>
                <a:ea typeface="+mj-ea"/>
              </a:rPr>
              <a:t>AF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</a:rPr>
              <a:t>等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</a:rPr>
              <a:t>日志</a:t>
            </a:r>
            <a:endParaRPr lang="en-US" altLang="zh-CN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sym typeface="Calibri" panose="020F0502020204030204" pitchFamily="34" charset="0"/>
              </a:rPr>
              <a:t>未来</a:t>
            </a:r>
            <a:r>
              <a:rPr lang="zh-CN" altLang="en-US" dirty="0">
                <a:solidFill>
                  <a:schemeClr val="bg1"/>
                </a:solidFill>
                <a:latin typeface="+mj-ea"/>
                <a:ea typeface="+mj-ea"/>
                <a:sym typeface="Calibri" panose="020F0502020204030204" pitchFamily="34" charset="0"/>
              </a:rPr>
              <a:t>可汇总其他系统日志，如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  <a:sym typeface="Calibri" panose="020F0502020204030204" pitchFamily="34" charset="0"/>
              </a:rPr>
              <a:t>一</a:t>
            </a:r>
            <a:r>
              <a:rPr lang="zh-CN" altLang="en-US" dirty="0" smtClean="0">
                <a:solidFill>
                  <a:srgbClr val="C00000"/>
                </a:solidFill>
                <a:latin typeface="+mj-ea"/>
                <a:ea typeface="+mj-ea"/>
                <a:sym typeface="Calibri" panose="020F0502020204030204" pitchFamily="34" charset="0"/>
              </a:rPr>
              <a:t>卡通、</a:t>
            </a: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  <a:sym typeface="Calibri" panose="020F0502020204030204" pitchFamily="34" charset="0"/>
              </a:rPr>
              <a:t>门禁系统</a:t>
            </a:r>
            <a:r>
              <a:rPr lang="zh-CN" altLang="en-US" dirty="0" smtClean="0">
                <a:solidFill>
                  <a:schemeClr val="bg1"/>
                </a:solidFill>
                <a:latin typeface="+mj-ea"/>
                <a:ea typeface="+mj-ea"/>
                <a:sym typeface="Calibri" panose="020F0502020204030204" pitchFamily="34" charset="0"/>
              </a:rPr>
              <a:t>等</a:t>
            </a:r>
            <a:endParaRPr lang="zh-CN" altLang="en-US" dirty="0">
              <a:solidFill>
                <a:schemeClr val="bg1"/>
              </a:solidFill>
              <a:latin typeface="+mj-ea"/>
              <a:ea typeface="+mj-ea"/>
              <a:sym typeface="Calibri" panose="020F0502020204030204" pitchFamily="34" charset="0"/>
            </a:endParaRPr>
          </a:p>
        </p:txBody>
      </p:sp>
      <p:cxnSp>
        <p:nvCxnSpPr>
          <p:cNvPr id="11" name="直接连接符 10"/>
          <p:cNvCxnSpPr>
            <a:stCxn id="64" idx="1"/>
            <a:endCxn id="104" idx="3"/>
          </p:cNvCxnSpPr>
          <p:nvPr/>
        </p:nvCxnSpPr>
        <p:spPr bwMode="auto">
          <a:xfrm flipH="1" flipV="1">
            <a:off x="3351548" y="4846624"/>
            <a:ext cx="1567172" cy="41533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C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0" y="501379"/>
            <a:ext cx="912813" cy="304800"/>
          </a:xfrm>
          <a:prstGeom prst="rect">
            <a:avLst/>
          </a:prstGeom>
          <a:solidFill>
            <a:srgbClr val="79C84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4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37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00">
                <a:solidFill>
                  <a:schemeClr val="tx1"/>
                </a:solidFill>
                <a:latin typeface="Franklin Gothic Book" panose="020B0503020102020204" pitchFamily="34" charset="0"/>
                <a:ea typeface="黑体" panose="02010609060101010101" pitchFamily="49" charset="-122"/>
                <a:sym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 b="1" i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标题 2"/>
          <p:cNvSpPr>
            <a:spLocks noGrp="1" noChangeArrowheads="1"/>
          </p:cNvSpPr>
          <p:nvPr>
            <p:ph type="title" idx="4294967295"/>
          </p:nvPr>
        </p:nvSpPr>
        <p:spPr>
          <a:xfrm>
            <a:off x="912813" y="299767"/>
            <a:ext cx="10972800" cy="709612"/>
          </a:xfrm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2046" tIns="36023" rIns="72046" bIns="36023"/>
          <a:lstStyle/>
          <a:p>
            <a:pPr eaLnBrk="1" hangingPunct="1"/>
            <a:r>
              <a:rPr lang="zh-CN" altLang="en-US" sz="3200" dirty="0" smtClean="0">
                <a:solidFill>
                  <a:srgbClr val="FFFFFF"/>
                </a:solidFill>
                <a:latin typeface="微软雅黑" panose="020B0503020204020204" pitchFamily="34" charset="-122"/>
              </a:rPr>
              <a:t>行为感知系统的</a:t>
            </a:r>
            <a:r>
              <a:rPr lang="zh-CN" altLang="en-US" sz="3200" dirty="0">
                <a:solidFill>
                  <a:srgbClr val="FFFFFF"/>
                </a:solidFill>
                <a:latin typeface="微软雅黑" panose="020B0503020204020204" pitchFamily="34" charset="-122"/>
              </a:rPr>
              <a:t>组成</a:t>
            </a:r>
            <a:endParaRPr lang="zh-CN" altLang="zh-CN" sz="3200" dirty="0" smtClean="0">
              <a:solidFill>
                <a:srgbClr val="FFFFFF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996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99" grpId="0" animBg="1"/>
      <p:bldP spid="97" grpId="0" animBg="1"/>
      <p:bldP spid="98" grpId="0" animBg="1"/>
      <p:bldP spid="96" grpId="0" animBg="1"/>
      <p:bldP spid="95" grpId="0" animBg="1"/>
      <p:bldP spid="94" grpId="0" animBg="1"/>
      <p:bldP spid="5" grpId="0" animBg="1"/>
      <p:bldP spid="104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FFFFFF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DADADA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1098</Words>
  <Application>Microsoft Office PowerPoint</Application>
  <PresentationFormat>宽屏</PresentationFormat>
  <Paragraphs>183</Paragraphs>
  <Slides>27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等线</vt:lpstr>
      <vt:lpstr>等线 Light</vt:lpstr>
      <vt:lpstr>方正兰亭中黑_GBK</vt:lpstr>
      <vt:lpstr>黑体</vt:lpstr>
      <vt:lpstr>宋体</vt:lpstr>
      <vt:lpstr>微软雅黑</vt:lpstr>
      <vt:lpstr>微软雅黑 Light</vt:lpstr>
      <vt:lpstr>Arial</vt:lpstr>
      <vt:lpstr>Calibri</vt:lpstr>
      <vt:lpstr>Franklin Gothic Book</vt:lpstr>
      <vt:lpstr>Franklin Gothic Medium</vt:lpstr>
      <vt:lpstr>Wingdings</vt:lpstr>
      <vt:lpstr>Office 主题</vt:lpstr>
      <vt:lpstr>PowerPoint 演示文稿</vt:lpstr>
      <vt:lpstr>大数据时代，数据将成为变革驱动力</vt:lpstr>
      <vt:lpstr>疑惑：海量数据潜藏巨大价值，但该如何挖掘？</vt:lpstr>
      <vt:lpstr>看几个真实事件</vt:lpstr>
      <vt:lpstr>更多客户心声       我们认为</vt:lpstr>
      <vt:lpstr>颠覆创新，深信服行为感知系统</vt:lpstr>
      <vt:lpstr>PowerPoint 演示文稿</vt:lpstr>
      <vt:lpstr>行为感知系统的定义</vt:lpstr>
      <vt:lpstr>行为感知系统的组成</vt:lpstr>
      <vt:lpstr>行为感知系统的架构</vt:lpstr>
      <vt:lpstr>核心组件 ——应用商店</vt:lpstr>
      <vt:lpstr>核心组件 ——行为感知应用</vt:lpstr>
      <vt:lpstr>全网上网态势分析</vt:lpstr>
      <vt:lpstr>办公网上网态势分析</vt:lpstr>
      <vt:lpstr>校园网贷分析</vt:lpstr>
      <vt:lpstr>校园网贷分析效果</vt:lpstr>
      <vt:lpstr>校园网贷分析效果</vt:lpstr>
      <vt:lpstr>沉迷网络分析</vt:lpstr>
      <vt:lpstr>沉迷网络分析效果</vt:lpstr>
      <vt:lpstr>事件感知</vt:lpstr>
      <vt:lpstr>事件感知效果</vt:lpstr>
      <vt:lpstr>在校生孕况分析</vt:lpstr>
      <vt:lpstr>图书馆资源优化分析</vt:lpstr>
      <vt:lpstr>PowerPoint 演示文稿</vt:lpstr>
      <vt:lpstr>校园网贷案例—某广播电视大学</vt:lpstr>
      <vt:lpstr>校园网贷案例—某广播电视大学</vt:lpstr>
      <vt:lpstr>THANKS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深信服行为感知系统BA</dc:title>
  <dc:creator>lei zhang</dc:creator>
  <cp:lastModifiedBy>lei zhang</cp:lastModifiedBy>
  <cp:revision>228</cp:revision>
  <dcterms:created xsi:type="dcterms:W3CDTF">2017-02-21T12:32:22Z</dcterms:created>
  <dcterms:modified xsi:type="dcterms:W3CDTF">2017-02-28T00:56:56Z</dcterms:modified>
</cp:coreProperties>
</file>